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513" r:id="rId2"/>
    <p:sldId id="518" r:id="rId3"/>
    <p:sldId id="546" r:id="rId4"/>
    <p:sldId id="541" r:id="rId5"/>
    <p:sldId id="547" r:id="rId6"/>
    <p:sldId id="548" r:id="rId7"/>
    <p:sldId id="545" r:id="rId8"/>
    <p:sldId id="519" r:id="rId9"/>
    <p:sldId id="573" r:id="rId10"/>
    <p:sldId id="540" r:id="rId11"/>
    <p:sldId id="542" r:id="rId12"/>
    <p:sldId id="550" r:id="rId13"/>
    <p:sldId id="554" r:id="rId14"/>
    <p:sldId id="551" r:id="rId15"/>
    <p:sldId id="552" r:id="rId16"/>
    <p:sldId id="553" r:id="rId17"/>
    <p:sldId id="556" r:id="rId18"/>
    <p:sldId id="558" r:id="rId19"/>
    <p:sldId id="543" r:id="rId20"/>
    <p:sldId id="525" r:id="rId21"/>
    <p:sldId id="557" r:id="rId22"/>
    <p:sldId id="559" r:id="rId23"/>
    <p:sldId id="566" r:id="rId24"/>
    <p:sldId id="560" r:id="rId25"/>
    <p:sldId id="561" r:id="rId26"/>
    <p:sldId id="544" r:id="rId27"/>
    <p:sldId id="562" r:id="rId28"/>
    <p:sldId id="563" r:id="rId29"/>
    <p:sldId id="564" r:id="rId30"/>
    <p:sldId id="565" r:id="rId31"/>
    <p:sldId id="567" r:id="rId32"/>
    <p:sldId id="568" r:id="rId33"/>
    <p:sldId id="572" r:id="rId34"/>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Conlon" initials="MC" lastIdx="1" clrIdx="0"/>
  <p:cmAuthor id="1" name="A Coffey" initials="AC" lastIdx="18" clrIdx="1"/>
  <p:cmAuthor id="2" name="Fisher James" initials="FJ" lastIdx="0" clrIdx="2"/>
  <p:cmAuthor id="3" name="Clare Pettit-Gardner" initials="CP" lastIdx="2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F1FF"/>
    <a:srgbClr val="333333"/>
    <a:srgbClr val="FFCC99"/>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72" autoAdjust="0"/>
    <p:restoredTop sz="85251" autoAdjust="0"/>
  </p:normalViewPr>
  <p:slideViewPr>
    <p:cSldViewPr snapToGrid="0" snapToObjects="1">
      <p:cViewPr>
        <p:scale>
          <a:sx n="70" d="100"/>
          <a:sy n="70" d="100"/>
        </p:scale>
        <p:origin x="-2328" y="-1026"/>
      </p:cViewPr>
      <p:guideLst>
        <p:guide orient="horz" pos="2160"/>
        <p:guide orient="horz" pos="232"/>
        <p:guide orient="horz" pos="4088"/>
        <p:guide pos="4637"/>
        <p:guide pos="226"/>
        <p:guide pos="5534"/>
        <p:guide pos="47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183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8D64F7D-558F-4CF2-9C03-AD64E949B678}" type="datetimeFigureOut">
              <a:rPr lang="en-GB" smtClean="0"/>
              <a:pPr/>
              <a:t>08/05/2014</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B70464B4-5272-4DF0-8F84-68B9F7422562}" type="slidenum">
              <a:rPr lang="en-GB" smtClean="0"/>
              <a:pPr/>
              <a:t>‹#›</a:t>
            </a:fld>
            <a:endParaRPr lang="en-GB"/>
          </a:p>
        </p:txBody>
      </p:sp>
    </p:spTree>
    <p:extLst>
      <p:ext uri="{BB962C8B-B14F-4D97-AF65-F5344CB8AC3E}">
        <p14:creationId xmlns:p14="http://schemas.microsoft.com/office/powerpoint/2010/main" val="3865442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FD3DD92-BA69-46E4-92F3-F6B5F0076978}" type="datetimeFigureOut">
              <a:rPr lang="en-GB"/>
              <a:pPr>
                <a:defRPr/>
              </a:pPr>
              <a:t>08/05/2014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CCCD9CE-11C7-42A7-86DC-40ACFBBDB19B}" type="slidenum">
              <a:rPr lang="en-GB"/>
              <a:pPr>
                <a:defRPr/>
              </a:pPr>
              <a:t>‹#›</a:t>
            </a:fld>
            <a:endParaRPr lang="en-GB"/>
          </a:p>
        </p:txBody>
      </p:sp>
    </p:spTree>
    <p:extLst>
      <p:ext uri="{BB962C8B-B14F-4D97-AF65-F5344CB8AC3E}">
        <p14:creationId xmlns:p14="http://schemas.microsoft.com/office/powerpoint/2010/main" val="2663874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endParaRPr lang="en-US" dirty="0" smtClean="0"/>
          </a:p>
        </p:txBody>
      </p:sp>
      <p:sp>
        <p:nvSpPr>
          <p:cNvPr id="34820" name="Slide Number Placeholder 3"/>
          <p:cNvSpPr txBox="1">
            <a:spLocks noGrp="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hangingPunct="1"/>
            <a:fld id="{EB7EF086-341D-4829-A86B-FFD67B531ACA}" type="slidenum">
              <a:rPr lang="en-US" sz="1200">
                <a:latin typeface="Calibri" pitchFamily="34" charset="0"/>
              </a:rPr>
              <a:pPr algn="r" eaLnBrk="1" hangingPunct="1"/>
              <a:t>8</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endParaRPr lang="en-US" dirty="0" smtClean="0"/>
          </a:p>
        </p:txBody>
      </p:sp>
      <p:sp>
        <p:nvSpPr>
          <p:cNvPr id="34820" name="Slide Number Placeholder 3"/>
          <p:cNvSpPr txBox="1">
            <a:spLocks noGrp="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hangingPunct="1"/>
            <a:fld id="{EB7EF086-341D-4829-A86B-FFD67B531ACA}" type="slidenum">
              <a:rPr lang="en-US" sz="1200">
                <a:latin typeface="Calibri" pitchFamily="34" charset="0"/>
              </a:rPr>
              <a:pPr algn="r" eaLnBrk="1" hangingPunct="1"/>
              <a:t>9</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endParaRPr lang="en-US" dirty="0" smtClean="0"/>
          </a:p>
        </p:txBody>
      </p:sp>
      <p:sp>
        <p:nvSpPr>
          <p:cNvPr id="34820" name="Slide Number Placeholder 3"/>
          <p:cNvSpPr txBox="1">
            <a:spLocks noGrp="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hangingPunct="1"/>
            <a:fld id="{EB7EF086-341D-4829-A86B-FFD67B531ACA}" type="slidenum">
              <a:rPr lang="en-US" sz="1200">
                <a:latin typeface="Calibri" pitchFamily="34" charset="0"/>
              </a:rPr>
              <a:pPr algn="r" eaLnBrk="1" hangingPunct="1"/>
              <a:t>20</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6"/>
          <p:cNvSpPr/>
          <p:nvPr userDrawn="1"/>
        </p:nvSpPr>
        <p:spPr>
          <a:xfrm>
            <a:off x="7470775" y="1493838"/>
            <a:ext cx="1314450" cy="1587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7"/>
          <p:cNvSpPr/>
          <p:nvPr userDrawn="1"/>
        </p:nvSpPr>
        <p:spPr>
          <a:xfrm>
            <a:off x="6048375" y="3198813"/>
            <a:ext cx="1314450" cy="1589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a:xfrm>
            <a:off x="3203575" y="4902200"/>
            <a:ext cx="1314450" cy="158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03575" y="3200400"/>
            <a:ext cx="273526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48375" y="4902200"/>
            <a:ext cx="131445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NHS_Constitution_RGB.gi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15250" y="5427663"/>
            <a:ext cx="110807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70775" y="3201988"/>
            <a:ext cx="131445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7"/>
          <p:cNvSpPr/>
          <p:nvPr userDrawn="1"/>
        </p:nvSpPr>
        <p:spPr>
          <a:xfrm>
            <a:off x="358775" y="4902200"/>
            <a:ext cx="2736850" cy="1587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3" name="Picture 2" descr="J:\NHS CB\Communication\Branding\Templates\Template photos\3 elderly ladies.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58775" y="3198813"/>
            <a:ext cx="13112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8"/>
          <p:cNvSpPr>
            <a:spLocks noChangeArrowheads="1"/>
          </p:cNvSpPr>
          <p:nvPr userDrawn="1"/>
        </p:nvSpPr>
        <p:spPr bwMode="auto">
          <a:xfrm>
            <a:off x="3738563" y="3184525"/>
            <a:ext cx="16684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pic>
        <p:nvPicPr>
          <p:cNvPr id="15" name="Picture 2" descr="J:\NHS CB\Communication\Branding\Logos\NHS England\NHS England col.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20025" y="322263"/>
            <a:ext cx="977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8775" y="1494000"/>
            <a:ext cx="5580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20" name="Text Placeholder 19"/>
          <p:cNvSpPr>
            <a:spLocks noGrp="1"/>
          </p:cNvSpPr>
          <p:nvPr>
            <p:ph type="body" sz="quarter" idx="13"/>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US" noProof="0" dirty="0" smtClean="0"/>
              <a:t>Click to edit Master text styles</a:t>
            </a:r>
          </a:p>
        </p:txBody>
      </p:sp>
      <p:sp>
        <p:nvSpPr>
          <p:cNvPr id="16" name="Date Placeholder 3"/>
          <p:cNvSpPr>
            <a:spLocks noGrp="1"/>
          </p:cNvSpPr>
          <p:nvPr>
            <p:ph type="dt" sz="half" idx="14"/>
          </p:nvPr>
        </p:nvSpPr>
        <p:spPr>
          <a:xfrm>
            <a:off x="7896225" y="6678613"/>
            <a:ext cx="900113" cy="179387"/>
          </a:xfrm>
        </p:spPr>
        <p:txBody>
          <a:bodyPr/>
          <a:lstStyle>
            <a:lvl1pPr>
              <a:defRPr/>
            </a:lvl1pPr>
          </a:lstStyle>
          <a:p>
            <a:pPr>
              <a:defRPr/>
            </a:pPr>
            <a:fld id="{554E0B71-0775-435F-8266-F7CFBDD6550A}" type="datetime1">
              <a:rPr lang="en-GB" smtClean="0"/>
              <a:pPr>
                <a:defRPr/>
              </a:pPr>
              <a:t>08/05/2014</a:t>
            </a:fld>
            <a:endParaRPr lang="en-GB"/>
          </a:p>
        </p:txBody>
      </p:sp>
      <p:sp>
        <p:nvSpPr>
          <p:cNvPr id="17" name="Footer Placeholder 4"/>
          <p:cNvSpPr>
            <a:spLocks noGrp="1"/>
          </p:cNvSpPr>
          <p:nvPr>
            <p:ph type="ftr" sz="quarter" idx="15"/>
          </p:nvPr>
        </p:nvSpPr>
        <p:spPr>
          <a:xfrm>
            <a:off x="655638" y="6678613"/>
            <a:ext cx="7240587" cy="179387"/>
          </a:xfrm>
        </p:spPr>
        <p:txBody>
          <a:bodyPr/>
          <a:lstStyle>
            <a:lvl1pPr>
              <a:defRPr>
                <a:solidFill>
                  <a:schemeClr val="bg1"/>
                </a:solidFill>
              </a:defRPr>
            </a:lvl1pPr>
          </a:lstStyle>
          <a:p>
            <a:pPr>
              <a:defRPr/>
            </a:pPr>
            <a:r>
              <a:rPr lang="en-GB" smtClean="0"/>
              <a:t>NHS | www.england.nhs.uk.revalidation | [23 April 2014]</a:t>
            </a:r>
            <a:endParaRPr lang="en-GB"/>
          </a:p>
        </p:txBody>
      </p:sp>
      <p:sp>
        <p:nvSpPr>
          <p:cNvPr id="18" name="Slide Number Placeholder 5"/>
          <p:cNvSpPr>
            <a:spLocks noGrp="1"/>
          </p:cNvSpPr>
          <p:nvPr>
            <p:ph type="sldNum" sz="quarter" idx="16"/>
          </p:nvPr>
        </p:nvSpPr>
        <p:spPr>
          <a:xfrm>
            <a:off x="238125" y="6678613"/>
            <a:ext cx="300038" cy="179387"/>
          </a:xfrm>
        </p:spPr>
        <p:txBody>
          <a:bodyPr/>
          <a:lstStyle>
            <a:lvl1pPr>
              <a:defRPr>
                <a:solidFill>
                  <a:schemeClr val="bg1"/>
                </a:solidFill>
              </a:defRPr>
            </a:lvl1pPr>
          </a:lstStyle>
          <a:p>
            <a:pPr>
              <a:defRPr/>
            </a:pPr>
            <a:fld id="{DDE3F734-A2B5-4787-8958-A3E3B6010F10}" type="slidenum">
              <a:rPr lang="en-GB"/>
              <a:pPr>
                <a:defRPr/>
              </a:pPr>
              <a:t>‹#›</a:t>
            </a:fld>
            <a:endParaRPr lang="en-GB"/>
          </a:p>
        </p:txBody>
      </p:sp>
    </p:spTree>
    <p:extLst>
      <p:ext uri="{BB962C8B-B14F-4D97-AF65-F5344CB8AC3E}">
        <p14:creationId xmlns:p14="http://schemas.microsoft.com/office/powerpoint/2010/main" val="143429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lvl1pPr>
              <a:defRPr/>
            </a:lvl1pPr>
          </a:lstStyle>
          <a:p>
            <a:pPr>
              <a:defRPr/>
            </a:pPr>
            <a:fld id="{97AB54D5-A5EF-45CA-823D-9A9818767CF9}" type="datetime1">
              <a:rPr lang="en-GB" smtClean="0"/>
              <a:pPr>
                <a:defRPr/>
              </a:pPr>
              <a:t>08/05/2014</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NHS | www.england.nhs.uk.revalidation | [23 April 2014]</a:t>
            </a:r>
            <a:endParaRPr lang="en-GB"/>
          </a:p>
        </p:txBody>
      </p:sp>
      <p:sp>
        <p:nvSpPr>
          <p:cNvPr id="6" name="Slide Number Placeholder 5"/>
          <p:cNvSpPr>
            <a:spLocks noGrp="1"/>
          </p:cNvSpPr>
          <p:nvPr>
            <p:ph type="sldNum" sz="quarter" idx="12"/>
          </p:nvPr>
        </p:nvSpPr>
        <p:spPr/>
        <p:txBody>
          <a:bodyPr/>
          <a:lstStyle>
            <a:lvl1pPr>
              <a:defRPr/>
            </a:lvl1pPr>
          </a:lstStyle>
          <a:p>
            <a:pPr>
              <a:defRPr/>
            </a:pPr>
            <a:fld id="{550624F8-51F5-4FA9-BC9A-E04115AB58FE}" type="slidenum">
              <a:rPr lang="en-GB"/>
              <a:pPr>
                <a:defRPr/>
              </a:pPr>
              <a:t>‹#›</a:t>
            </a:fld>
            <a:endParaRPr lang="en-GB"/>
          </a:p>
        </p:txBody>
      </p:sp>
    </p:spTree>
    <p:extLst>
      <p:ext uri="{BB962C8B-B14F-4D97-AF65-F5344CB8AC3E}">
        <p14:creationId xmlns:p14="http://schemas.microsoft.com/office/powerpoint/2010/main" val="372765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358775" y="2052001"/>
            <a:ext cx="7002463" cy="20879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Picture Placeholder 21"/>
          <p:cNvSpPr>
            <a:spLocks noGrp="1"/>
          </p:cNvSpPr>
          <p:nvPr>
            <p:ph type="pic" sz="quarter" idx="14"/>
          </p:nvPr>
        </p:nvSpPr>
        <p:spPr>
          <a:xfrm>
            <a:off x="358775" y="4320000"/>
            <a:ext cx="1314450" cy="1587500"/>
          </a:xfrm>
        </p:spPr>
        <p:txBody>
          <a:bodyPr rtlCol="0">
            <a:noAutofit/>
          </a:bodyPr>
          <a:lstStyle>
            <a:lvl1pPr>
              <a:buFontTx/>
              <a:buNone/>
              <a:defRPr/>
            </a:lvl1pPr>
          </a:lstStyle>
          <a:p>
            <a:pPr lvl="0"/>
            <a:r>
              <a:rPr lang="en-US" noProof="0" smtClean="0"/>
              <a:t>Click icon to add picture</a:t>
            </a:r>
            <a:endParaRPr lang="en-GB" noProof="0"/>
          </a:p>
        </p:txBody>
      </p:sp>
      <p:sp>
        <p:nvSpPr>
          <p:cNvPr id="8" name="Picture Placeholder 21"/>
          <p:cNvSpPr>
            <a:spLocks noGrp="1"/>
          </p:cNvSpPr>
          <p:nvPr>
            <p:ph type="pic" sz="quarter" idx="15"/>
          </p:nvPr>
        </p:nvSpPr>
        <p:spPr>
          <a:xfrm>
            <a:off x="1780725" y="4320000"/>
            <a:ext cx="2736850" cy="1587500"/>
          </a:xfrm>
        </p:spPr>
        <p:txBody>
          <a:bodyPr rtlCol="0">
            <a:noAutofit/>
          </a:bodyPr>
          <a:lstStyle>
            <a:lvl1pPr>
              <a:buFontTx/>
              <a:buNone/>
              <a:defRPr/>
            </a:lvl1pPr>
          </a:lstStyle>
          <a:p>
            <a:pPr lvl="0"/>
            <a:r>
              <a:rPr lang="en-US" noProof="0" smtClean="0"/>
              <a:t>Click icon to add picture</a:t>
            </a:r>
            <a:endParaRPr lang="en-GB" noProof="0"/>
          </a:p>
        </p:txBody>
      </p:sp>
      <p:sp>
        <p:nvSpPr>
          <p:cNvPr id="9" name="Picture Placeholder 21"/>
          <p:cNvSpPr>
            <a:spLocks noGrp="1"/>
          </p:cNvSpPr>
          <p:nvPr>
            <p:ph type="pic" sz="quarter" idx="16"/>
          </p:nvPr>
        </p:nvSpPr>
        <p:spPr>
          <a:xfrm>
            <a:off x="4624326" y="4320000"/>
            <a:ext cx="1314450" cy="1587500"/>
          </a:xfrm>
        </p:spPr>
        <p:txBody>
          <a:bodyPr rtlCol="0">
            <a:noAutofit/>
          </a:bodyPr>
          <a:lstStyle>
            <a:lvl1pPr>
              <a:buFontTx/>
              <a:buNone/>
              <a:defRPr/>
            </a:lvl1pPr>
          </a:lstStyle>
          <a:p>
            <a:pPr lvl="0"/>
            <a:r>
              <a:rPr lang="en-US" noProof="0" smtClean="0"/>
              <a:t>Click icon to add picture</a:t>
            </a:r>
            <a:endParaRPr lang="en-GB" noProof="0"/>
          </a:p>
        </p:txBody>
      </p:sp>
      <p:sp>
        <p:nvSpPr>
          <p:cNvPr id="10" name="Date Placeholder 3"/>
          <p:cNvSpPr>
            <a:spLocks noGrp="1"/>
          </p:cNvSpPr>
          <p:nvPr>
            <p:ph type="dt" sz="half" idx="17"/>
          </p:nvPr>
        </p:nvSpPr>
        <p:spPr/>
        <p:txBody>
          <a:bodyPr/>
          <a:lstStyle>
            <a:lvl1pPr>
              <a:defRPr/>
            </a:lvl1pPr>
          </a:lstStyle>
          <a:p>
            <a:pPr>
              <a:defRPr/>
            </a:pPr>
            <a:fld id="{16AC17D7-908E-4291-A9F1-0849852D1324}" type="datetime1">
              <a:rPr lang="en-GB" smtClean="0"/>
              <a:pPr>
                <a:defRPr/>
              </a:pPr>
              <a:t>08/05/2014</a:t>
            </a:fld>
            <a:endParaRPr lang="en-GB"/>
          </a:p>
        </p:txBody>
      </p:sp>
      <p:sp>
        <p:nvSpPr>
          <p:cNvPr id="11" name="Footer Placeholder 4"/>
          <p:cNvSpPr>
            <a:spLocks noGrp="1"/>
          </p:cNvSpPr>
          <p:nvPr>
            <p:ph type="ftr" sz="quarter" idx="18"/>
          </p:nvPr>
        </p:nvSpPr>
        <p:spPr/>
        <p:txBody>
          <a:bodyPr/>
          <a:lstStyle>
            <a:lvl1pPr>
              <a:defRPr/>
            </a:lvl1pPr>
          </a:lstStyle>
          <a:p>
            <a:pPr>
              <a:defRPr/>
            </a:pPr>
            <a:r>
              <a:rPr lang="en-GB" smtClean="0"/>
              <a:t>NHS | www.england.nhs.uk.revalidation | [23 April 2014]</a:t>
            </a:r>
            <a:endParaRPr lang="en-GB"/>
          </a:p>
        </p:txBody>
      </p:sp>
      <p:sp>
        <p:nvSpPr>
          <p:cNvPr id="12" name="Slide Number Placeholder 5"/>
          <p:cNvSpPr>
            <a:spLocks noGrp="1"/>
          </p:cNvSpPr>
          <p:nvPr>
            <p:ph type="sldNum" sz="quarter" idx="19"/>
          </p:nvPr>
        </p:nvSpPr>
        <p:spPr/>
        <p:txBody>
          <a:bodyPr/>
          <a:lstStyle>
            <a:lvl1pPr>
              <a:defRPr/>
            </a:lvl1pPr>
          </a:lstStyle>
          <a:p>
            <a:pPr>
              <a:defRPr/>
            </a:pPr>
            <a:fld id="{9C6711D2-E1D8-46EC-B77A-087C088C222B}" type="slidenum">
              <a:rPr lang="en-GB"/>
              <a:pPr>
                <a:defRPr/>
              </a:pPr>
              <a:t>‹#›</a:t>
            </a:fld>
            <a:endParaRPr lang="en-GB"/>
          </a:p>
        </p:txBody>
      </p:sp>
    </p:spTree>
    <p:extLst>
      <p:ext uri="{BB962C8B-B14F-4D97-AF65-F5344CB8AC3E}">
        <p14:creationId xmlns:p14="http://schemas.microsoft.com/office/powerpoint/2010/main" val="14767251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358775" y="2052001"/>
            <a:ext cx="8426449" cy="424799"/>
          </a:xfrm>
        </p:spPr>
        <p:txBody>
          <a:bodyPr/>
          <a:lstStyle>
            <a:lvl1pPr marL="216000" indent="0">
              <a:buFontTx/>
              <a:buNone/>
              <a:defRPr baseline="0"/>
            </a:lvl1pPr>
          </a:lstStyle>
          <a:p>
            <a:pPr lvl="0"/>
            <a:r>
              <a:rPr lang="en-US" noProof="0" dirty="0" smtClean="0"/>
              <a:t>Click to edit Master text styles</a:t>
            </a:r>
          </a:p>
        </p:txBody>
      </p:sp>
      <p:sp>
        <p:nvSpPr>
          <p:cNvPr id="8" name="Chart Placeholder 7"/>
          <p:cNvSpPr>
            <a:spLocks noGrp="1"/>
          </p:cNvSpPr>
          <p:nvPr>
            <p:ph type="chart" sz="quarter" idx="13"/>
          </p:nvPr>
        </p:nvSpPr>
        <p:spPr>
          <a:xfrm>
            <a:off x="179512" y="2385060"/>
            <a:ext cx="8616827" cy="3710939"/>
          </a:xfrm>
        </p:spPr>
        <p:txBody>
          <a:bodyPr rtlCol="0">
            <a:noAutofit/>
          </a:bodyPr>
          <a:lstStyle/>
          <a:p>
            <a:pPr lvl="0"/>
            <a:r>
              <a:rPr lang="en-US" noProof="0" smtClean="0"/>
              <a:t>Click icon to add chart</a:t>
            </a:r>
            <a:endParaRPr lang="en-GB" noProof="0"/>
          </a:p>
        </p:txBody>
      </p:sp>
      <p:sp>
        <p:nvSpPr>
          <p:cNvPr id="10" name="Text Placeholder 9"/>
          <p:cNvSpPr>
            <a:spLocks noGrp="1"/>
          </p:cNvSpPr>
          <p:nvPr>
            <p:ph type="body" sz="quarter" idx="14"/>
          </p:nvPr>
        </p:nvSpPr>
        <p:spPr>
          <a:xfrm>
            <a:off x="358775" y="5849937"/>
            <a:ext cx="8426450" cy="246062"/>
          </a:xfrm>
        </p:spPr>
        <p:txBody>
          <a:bodyPr anchor="b"/>
          <a:lstStyle>
            <a:lvl1pPr indent="0" algn="r">
              <a:lnSpc>
                <a:spcPct val="100000"/>
              </a:lnSpc>
              <a:buFontTx/>
              <a:buNone/>
              <a:defRPr sz="1200">
                <a:solidFill>
                  <a:schemeClr val="tx2"/>
                </a:solidFill>
              </a:defRPr>
            </a:lvl1pPr>
            <a:lvl2pPr indent="0" algn="r">
              <a:lnSpc>
                <a:spcPct val="100000"/>
              </a:lnSpc>
              <a:buFontTx/>
              <a:buNone/>
              <a:defRPr sz="1200"/>
            </a:lvl2pPr>
            <a:lvl3pPr indent="0" algn="r">
              <a:lnSpc>
                <a:spcPct val="100000"/>
              </a:lnSpc>
              <a:buFontTx/>
              <a:buNone/>
              <a:defRPr sz="1200"/>
            </a:lvl3pPr>
            <a:lvl4pPr indent="0" algn="r">
              <a:lnSpc>
                <a:spcPct val="100000"/>
              </a:lnSpc>
              <a:buFontTx/>
              <a:buNone/>
              <a:defRPr sz="1200"/>
            </a:lvl4pPr>
            <a:lvl5pPr indent="0" algn="r">
              <a:lnSpc>
                <a:spcPct val="100000"/>
              </a:lnSpc>
              <a:buFontTx/>
              <a:buNone/>
              <a:defRPr sz="1200"/>
            </a:lvl5pPr>
          </a:lstStyle>
          <a:p>
            <a:pPr lvl="0"/>
            <a:r>
              <a:rPr lang="en-US" dirty="0"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fld id="{02357430-D7F2-40CC-9D9A-5D241255CA0C}" type="datetime1">
              <a:rPr lang="en-GB" smtClean="0"/>
              <a:pPr>
                <a:defRPr/>
              </a:pPr>
              <a:t>08/05/2014</a:t>
            </a:fld>
            <a:endParaRPr lang="en-GB"/>
          </a:p>
        </p:txBody>
      </p:sp>
      <p:sp>
        <p:nvSpPr>
          <p:cNvPr id="7" name="Footer Placeholder 4"/>
          <p:cNvSpPr>
            <a:spLocks noGrp="1"/>
          </p:cNvSpPr>
          <p:nvPr>
            <p:ph type="ftr" sz="quarter" idx="16"/>
          </p:nvPr>
        </p:nvSpPr>
        <p:spPr/>
        <p:txBody>
          <a:bodyPr/>
          <a:lstStyle>
            <a:lvl1pPr>
              <a:defRPr/>
            </a:lvl1pPr>
          </a:lstStyle>
          <a:p>
            <a:pPr>
              <a:defRPr/>
            </a:pPr>
            <a:r>
              <a:rPr lang="en-GB" smtClean="0"/>
              <a:t>NHS | www.england.nhs.uk.revalidation | [23 April 2014]</a:t>
            </a:r>
            <a:endParaRPr lang="en-GB"/>
          </a:p>
        </p:txBody>
      </p:sp>
      <p:sp>
        <p:nvSpPr>
          <p:cNvPr id="9" name="Slide Number Placeholder 5"/>
          <p:cNvSpPr>
            <a:spLocks noGrp="1"/>
          </p:cNvSpPr>
          <p:nvPr>
            <p:ph type="sldNum" sz="quarter" idx="17"/>
          </p:nvPr>
        </p:nvSpPr>
        <p:spPr/>
        <p:txBody>
          <a:bodyPr/>
          <a:lstStyle>
            <a:lvl1pPr>
              <a:defRPr/>
            </a:lvl1pPr>
          </a:lstStyle>
          <a:p>
            <a:pPr>
              <a:defRPr/>
            </a:pPr>
            <a:fld id="{56BA41CC-B199-4B4B-86FA-BA962DDB174C}" type="slidenum">
              <a:rPr lang="en-GB"/>
              <a:pPr>
                <a:defRPr/>
              </a:pPr>
              <a:t>‹#›</a:t>
            </a:fld>
            <a:endParaRPr lang="en-GB"/>
          </a:p>
        </p:txBody>
      </p:sp>
    </p:spTree>
    <p:extLst>
      <p:ext uri="{BB962C8B-B14F-4D97-AF65-F5344CB8AC3E}">
        <p14:creationId xmlns:p14="http://schemas.microsoft.com/office/powerpoint/2010/main" val="37764681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3"/>
          <p:cNvSpPr>
            <a:spLocks noGrp="1"/>
          </p:cNvSpPr>
          <p:nvPr>
            <p:ph type="dt" sz="half" idx="10"/>
          </p:nvPr>
        </p:nvSpPr>
        <p:spPr/>
        <p:txBody>
          <a:bodyPr/>
          <a:lstStyle>
            <a:lvl1pPr>
              <a:defRPr/>
            </a:lvl1pPr>
          </a:lstStyle>
          <a:p>
            <a:pPr>
              <a:defRPr/>
            </a:pPr>
            <a:fld id="{FF133C36-552D-4E68-8860-53A921CD5AA5}" type="datetime1">
              <a:rPr lang="en-GB" smtClean="0"/>
              <a:pPr>
                <a:defRPr/>
              </a:pPr>
              <a:t>08/05/2014</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smtClean="0"/>
              <a:t>NHS | www.england.nhs.uk.revalidation | [23 April 2014]</a:t>
            </a:r>
            <a:endParaRPr lang="en-GB"/>
          </a:p>
        </p:txBody>
      </p:sp>
      <p:sp>
        <p:nvSpPr>
          <p:cNvPr id="5" name="Slide Number Placeholder 5"/>
          <p:cNvSpPr>
            <a:spLocks noGrp="1"/>
          </p:cNvSpPr>
          <p:nvPr>
            <p:ph type="sldNum" sz="quarter" idx="12"/>
          </p:nvPr>
        </p:nvSpPr>
        <p:spPr/>
        <p:txBody>
          <a:bodyPr/>
          <a:lstStyle>
            <a:lvl1pPr>
              <a:defRPr sz="1100" b="0">
                <a:solidFill>
                  <a:schemeClr val="bg1">
                    <a:lumMod val="50000"/>
                  </a:schemeClr>
                </a:solidFill>
              </a:defRPr>
            </a:lvl1pPr>
          </a:lstStyle>
          <a:p>
            <a:pPr>
              <a:defRPr/>
            </a:pPr>
            <a:fld id="{E471C0FF-533F-424A-B1D8-F8CF7CBD7E02}" type="slidenum">
              <a:rPr lang="en-GB" smtClean="0"/>
              <a:pPr>
                <a:defRPr/>
              </a:pPr>
              <a:t>‹#›</a:t>
            </a:fld>
            <a:endParaRPr lang="en-GB" dirty="0"/>
          </a:p>
        </p:txBody>
      </p:sp>
    </p:spTree>
    <p:extLst>
      <p:ext uri="{BB962C8B-B14F-4D97-AF65-F5344CB8AC3E}">
        <p14:creationId xmlns:p14="http://schemas.microsoft.com/office/powerpoint/2010/main" val="1928190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84D359-7CDD-4726-86AA-D5D4C874B7C5}" type="datetime1">
              <a:rPr lang="en-GB" smtClean="0"/>
              <a:pPr>
                <a:defRPr/>
              </a:pPr>
              <a:t>08/05/2014</a:t>
            </a:fld>
            <a:endParaRPr lang="en-GB"/>
          </a:p>
        </p:txBody>
      </p:sp>
      <p:sp>
        <p:nvSpPr>
          <p:cNvPr id="3" name="Footer Placeholder 4"/>
          <p:cNvSpPr>
            <a:spLocks noGrp="1"/>
          </p:cNvSpPr>
          <p:nvPr>
            <p:ph type="ftr" sz="quarter" idx="11"/>
          </p:nvPr>
        </p:nvSpPr>
        <p:spPr/>
        <p:txBody>
          <a:bodyPr/>
          <a:lstStyle>
            <a:lvl1pPr>
              <a:defRPr>
                <a:solidFill>
                  <a:schemeClr val="bg1">
                    <a:lumMod val="50000"/>
                  </a:schemeClr>
                </a:solidFill>
              </a:defRPr>
            </a:lvl1pPr>
          </a:lstStyle>
          <a:p>
            <a:pPr>
              <a:defRPr/>
            </a:pPr>
            <a:r>
              <a:rPr lang="en-GB" smtClean="0"/>
              <a:t>NHS | www.england.nhs.uk.revalidation | [23 April 2014]</a:t>
            </a:r>
            <a:endParaRPr lang="en-GB" dirty="0"/>
          </a:p>
        </p:txBody>
      </p:sp>
      <p:sp>
        <p:nvSpPr>
          <p:cNvPr id="4" name="Slide Number Placeholder 5"/>
          <p:cNvSpPr>
            <a:spLocks noGrp="1"/>
          </p:cNvSpPr>
          <p:nvPr>
            <p:ph type="sldNum" sz="quarter" idx="12"/>
          </p:nvPr>
        </p:nvSpPr>
        <p:spPr/>
        <p:txBody>
          <a:bodyPr/>
          <a:lstStyle>
            <a:lvl1pPr>
              <a:defRPr>
                <a:solidFill>
                  <a:schemeClr val="bg1">
                    <a:lumMod val="50000"/>
                  </a:schemeClr>
                </a:solidFill>
              </a:defRPr>
            </a:lvl1pPr>
          </a:lstStyle>
          <a:p>
            <a:pPr>
              <a:defRPr/>
            </a:pPr>
            <a:fld id="{108035A4-35DD-4C64-A533-D874A2FBE00E}" type="slidenum">
              <a:rPr lang="en-GB" smtClean="0"/>
              <a:pPr>
                <a:defRPr/>
              </a:pPr>
              <a:t>‹#›</a:t>
            </a:fld>
            <a:endParaRPr lang="en-GB"/>
          </a:p>
        </p:txBody>
      </p:sp>
    </p:spTree>
    <p:extLst>
      <p:ext uri="{BB962C8B-B14F-4D97-AF65-F5344CB8AC3E}">
        <p14:creationId xmlns:p14="http://schemas.microsoft.com/office/powerpoint/2010/main" val="40648055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07988" y="269661"/>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6000" tIns="0" rIns="0" bIns="0" numCol="1" anchor="t"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07988" y="1458913"/>
            <a:ext cx="838835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7896225" y="6310313"/>
            <a:ext cx="900113" cy="179387"/>
          </a:xfrm>
          <a:prstGeom prst="rect">
            <a:avLst/>
          </a:prstGeom>
        </p:spPr>
        <p:txBody>
          <a:bodyPr vert="horz" lIns="0" tIns="0" rIns="0" bIns="0" rtlCol="0" anchor="b" anchorCtr="0">
            <a:noAutofit/>
          </a:bodyPr>
          <a:lstStyle>
            <a:lvl1pPr algn="r" fontAlgn="auto">
              <a:spcBef>
                <a:spcPts val="0"/>
              </a:spcBef>
              <a:spcAft>
                <a:spcPts val="0"/>
              </a:spcAft>
              <a:defRPr sz="1200">
                <a:solidFill>
                  <a:schemeClr val="bg1"/>
                </a:solidFill>
                <a:latin typeface="Arial" pitchFamily="34" charset="0"/>
                <a:cs typeface="Arial" pitchFamily="34" charset="0"/>
              </a:defRPr>
            </a:lvl1pPr>
          </a:lstStyle>
          <a:p>
            <a:pPr>
              <a:defRPr/>
            </a:pPr>
            <a:fld id="{BBF888E9-7027-459A-BFFA-E2F4A5AF8810}" type="datetime1">
              <a:rPr lang="en-GB" smtClean="0"/>
              <a:pPr>
                <a:defRPr/>
              </a:pPr>
              <a:t>08/05/2014</a:t>
            </a:fld>
            <a:endParaRPr lang="en-GB"/>
          </a:p>
        </p:txBody>
      </p:sp>
      <p:sp>
        <p:nvSpPr>
          <p:cNvPr id="5" name="Footer Placeholder 4"/>
          <p:cNvSpPr>
            <a:spLocks noGrp="1"/>
          </p:cNvSpPr>
          <p:nvPr>
            <p:ph type="ftr" sz="quarter" idx="3"/>
          </p:nvPr>
        </p:nvSpPr>
        <p:spPr>
          <a:xfrm>
            <a:off x="655638" y="6310313"/>
            <a:ext cx="7240587" cy="179387"/>
          </a:xfrm>
          <a:prstGeom prst="rect">
            <a:avLst/>
          </a:prstGeom>
        </p:spPr>
        <p:txBody>
          <a:bodyPr vert="horz" lIns="0" tIns="0" rIns="0" bIns="0" rtlCol="0" anchor="b" anchorCtr="0">
            <a:noAutofit/>
          </a:bodyPr>
          <a:lstStyle>
            <a:lvl1pPr algn="l" fontAlgn="auto">
              <a:spcBef>
                <a:spcPts val="0"/>
              </a:spcBef>
              <a:spcAft>
                <a:spcPts val="0"/>
              </a:spcAft>
              <a:defRPr sz="1200">
                <a:solidFill>
                  <a:schemeClr val="tx1"/>
                </a:solidFill>
                <a:latin typeface="Arial" pitchFamily="34" charset="0"/>
                <a:cs typeface="Arial" pitchFamily="34" charset="0"/>
              </a:defRPr>
            </a:lvl1pPr>
          </a:lstStyle>
          <a:p>
            <a:pPr>
              <a:defRPr/>
            </a:pPr>
            <a:r>
              <a:rPr lang="en-GB" smtClean="0"/>
              <a:t>NHS | www.england.nhs.uk.revalidation | [23 April 2014]</a:t>
            </a:r>
            <a:endParaRPr lang="en-GB"/>
          </a:p>
        </p:txBody>
      </p:sp>
      <p:sp>
        <p:nvSpPr>
          <p:cNvPr id="6" name="Slide Number Placeholder 5"/>
          <p:cNvSpPr>
            <a:spLocks noGrp="1"/>
          </p:cNvSpPr>
          <p:nvPr>
            <p:ph type="sldNum" sz="quarter" idx="4"/>
          </p:nvPr>
        </p:nvSpPr>
        <p:spPr>
          <a:xfrm>
            <a:off x="238125" y="6310313"/>
            <a:ext cx="300038" cy="179387"/>
          </a:xfrm>
          <a:prstGeom prst="rect">
            <a:avLst/>
          </a:prstGeom>
        </p:spPr>
        <p:txBody>
          <a:bodyPr vert="horz" lIns="0" tIns="0" rIns="0" bIns="0" rtlCol="0" anchor="b" anchorCtr="0">
            <a:noAutofit/>
          </a:bodyPr>
          <a:lstStyle>
            <a:lvl1pPr algn="r" fontAlgn="auto">
              <a:spcBef>
                <a:spcPts val="0"/>
              </a:spcBef>
              <a:spcAft>
                <a:spcPts val="0"/>
              </a:spcAft>
              <a:defRPr sz="1200" b="1">
                <a:solidFill>
                  <a:schemeClr val="tx1"/>
                </a:solidFill>
                <a:latin typeface="Arial" pitchFamily="34" charset="0"/>
                <a:cs typeface="Arial" pitchFamily="34" charset="0"/>
              </a:defRPr>
            </a:lvl1pPr>
          </a:lstStyle>
          <a:p>
            <a:pPr>
              <a:defRPr/>
            </a:pPr>
            <a:fld id="{7DEE483B-03DF-45B5-B55F-E045D86EE34C}" type="slidenum">
              <a:rPr lang="en-GB"/>
              <a:pPr>
                <a:defRPr/>
              </a:pPr>
              <a:t>‹#›</a:t>
            </a:fld>
            <a:endParaRPr lang="en-GB"/>
          </a:p>
        </p:txBody>
      </p:sp>
      <p:pic>
        <p:nvPicPr>
          <p:cNvPr id="1031" name="Picture 2" descr="J:\NHS CB\Communication\Branding\Logos\NHS England\NHS England col.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896225" y="246063"/>
            <a:ext cx="977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9" r:id="rId1"/>
    <p:sldLayoutId id="2147483682" r:id="rId2"/>
    <p:sldLayoutId id="2147483683" r:id="rId3"/>
    <p:sldLayoutId id="2147483684" r:id="rId4"/>
    <p:sldLayoutId id="2147483685" r:id="rId5"/>
    <p:sldLayoutId id="2147483686" r:id="rId6"/>
  </p:sldLayoutIdLst>
  <p:hf hdr="0" dt="0"/>
  <p:txStyles>
    <p:title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p:titleStyle>
    <p:body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maurice.conlon@nhs.net" TargetMode="External"/><Relationship Id="rId2" Type="http://schemas.openxmlformats.org/officeDocument/2006/relationships/hyperlink" Target="http://www.england.nhs.uk/revalidation"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58775" y="1493838"/>
            <a:ext cx="7011988" cy="1587500"/>
          </a:xfrm>
        </p:spPr>
        <p:txBody>
          <a:bodyPr/>
          <a:lstStyle/>
          <a:p>
            <a:pPr eaLnBrk="1" hangingPunct="1"/>
            <a:r>
              <a:rPr lang="en-GB" sz="3800" dirty="0">
                <a:latin typeface="Arial" charset="0"/>
                <a:cs typeface="Arial" charset="0"/>
              </a:rPr>
              <a:t>Appraisal update</a:t>
            </a:r>
            <a:br>
              <a:rPr lang="en-GB" sz="3800" dirty="0">
                <a:latin typeface="Arial" charset="0"/>
                <a:cs typeface="Arial" charset="0"/>
              </a:rPr>
            </a:br>
            <a:r>
              <a:rPr lang="en-GB" sz="2000" dirty="0">
                <a:latin typeface="Arial" charset="0"/>
                <a:cs typeface="Arial" charset="0"/>
              </a:rPr>
              <a:t>NHS </a:t>
            </a:r>
            <a:r>
              <a:rPr lang="en-GB" sz="2000" dirty="0" smtClean="0">
                <a:latin typeface="Arial" charset="0"/>
                <a:cs typeface="Arial" charset="0"/>
              </a:rPr>
              <a:t>England </a:t>
            </a:r>
            <a:r>
              <a:rPr lang="en-GB" sz="1800" dirty="0" smtClean="0">
                <a:latin typeface="Arial" charset="0"/>
                <a:cs typeface="Arial" charset="0"/>
              </a:rPr>
              <a:t>(Severn)</a:t>
            </a:r>
            <a:endParaRPr lang="en-GB" sz="2000" b="1" dirty="0" smtClean="0">
              <a:solidFill>
                <a:srgbClr val="FF0000"/>
              </a:solidFill>
              <a:latin typeface="Arial" charset="0"/>
              <a:cs typeface="Arial" charset="0"/>
            </a:endParaRPr>
          </a:p>
        </p:txBody>
      </p:sp>
      <p:sp>
        <p:nvSpPr>
          <p:cNvPr id="4099" name="Text Placeholder 17"/>
          <p:cNvSpPr>
            <a:spLocks noGrp="1"/>
          </p:cNvSpPr>
          <p:nvPr>
            <p:ph type="body" sz="quarter" idx="13"/>
          </p:nvPr>
        </p:nvSpPr>
        <p:spPr>
          <a:xfrm>
            <a:off x="358775" y="4989299"/>
            <a:ext cx="2736850" cy="285750"/>
          </a:xfrm>
        </p:spPr>
        <p:txBody>
          <a:bodyPr/>
          <a:lstStyle/>
          <a:p>
            <a:pPr eaLnBrk="1" hangingPunct="1"/>
            <a:r>
              <a:rPr lang="en-GB" dirty="0" smtClean="0">
                <a:latin typeface="Arial" charset="0"/>
                <a:cs typeface="Arial" charset="0"/>
              </a:rPr>
              <a:t>Maurice Conlon FRCGP</a:t>
            </a:r>
          </a:p>
          <a:p>
            <a:pPr eaLnBrk="1" hangingPunct="1"/>
            <a:r>
              <a:rPr lang="en-GB" dirty="0" smtClean="0">
                <a:latin typeface="Arial" charset="0"/>
                <a:cs typeface="Arial" charset="0"/>
              </a:rPr>
              <a:t>National Appraisal Lead</a:t>
            </a:r>
          </a:p>
          <a:p>
            <a:pPr eaLnBrk="1" hangingPunct="1"/>
            <a:endParaRPr lang="en-GB" dirty="0" smtClean="0">
              <a:latin typeface="Arial" charset="0"/>
              <a:cs typeface="Arial" charset="0"/>
            </a:endParaRPr>
          </a:p>
          <a:p>
            <a:pPr eaLnBrk="1" hangingPunct="1"/>
            <a:endParaRPr lang="en-GB" dirty="0">
              <a:latin typeface="Arial" charset="0"/>
              <a:cs typeface="Arial" charset="0"/>
            </a:endParaRPr>
          </a:p>
          <a:p>
            <a:pPr eaLnBrk="1" hangingPunct="1"/>
            <a:r>
              <a:rPr lang="en-GB" dirty="0" smtClean="0">
                <a:latin typeface="Arial" charset="0"/>
                <a:cs typeface="Arial" charset="0"/>
              </a:rPr>
              <a:t>23 April 2013</a:t>
            </a:r>
          </a:p>
        </p:txBody>
      </p:sp>
    </p:spTree>
    <p:extLst>
      <p:ext uri="{BB962C8B-B14F-4D97-AF65-F5344CB8AC3E}">
        <p14:creationId xmlns:p14="http://schemas.microsoft.com/office/powerpoint/2010/main" val="2394884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10</a:t>
            </a:fld>
            <a:endParaRPr lang="en-GB"/>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26" y="1026888"/>
            <a:ext cx="8666688" cy="528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NHS England as DB and as SRO</a:t>
            </a:r>
          </a:p>
        </p:txBody>
      </p:sp>
      <p:sp>
        <p:nvSpPr>
          <p:cNvPr id="4" name="Footer Placeholder 3"/>
          <p:cNvSpPr>
            <a:spLocks noGrp="1"/>
          </p:cNvSpPr>
          <p:nvPr>
            <p:ph type="ftr" sz="quarter" idx="11"/>
          </p:nvPr>
        </p:nvSpPr>
        <p:spPr/>
        <p:txBody>
          <a:bodyPr/>
          <a:lstStyle/>
          <a:p>
            <a:pPr>
              <a:defRPr/>
            </a:pPr>
            <a:r>
              <a:rPr lang="en-GB" smtClean="0"/>
              <a:t>NHS | www.england.nhs.uk.revalidation | [23 April 2014]</a:t>
            </a:r>
            <a:endParaRPr lang="en-GB" dirty="0"/>
          </a:p>
        </p:txBody>
      </p:sp>
    </p:spTree>
    <p:extLst>
      <p:ext uri="{BB962C8B-B14F-4D97-AF65-F5344CB8AC3E}">
        <p14:creationId xmlns:p14="http://schemas.microsoft.com/office/powerpoint/2010/main" val="3281947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82025" y="6427446"/>
            <a:ext cx="300038" cy="179387"/>
          </a:xfrm>
        </p:spPr>
        <p:txBody>
          <a:bodyPr/>
          <a:lstStyle/>
          <a:p>
            <a:pPr>
              <a:defRPr/>
            </a:pPr>
            <a:fld id="{108035A4-35DD-4C64-A533-D874A2FBE00E}" type="slidenum">
              <a:rPr lang="en-GB" smtClean="0"/>
              <a:pPr>
                <a:defRPr/>
              </a:pPr>
              <a:t>11</a:t>
            </a:fld>
            <a:endParaRPr lang="en-GB" dirty="0"/>
          </a:p>
        </p:txBody>
      </p:sp>
      <p:sp>
        <p:nvSpPr>
          <p:cNvPr id="6"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Outline</a:t>
            </a:r>
          </a:p>
        </p:txBody>
      </p:sp>
      <p:sp>
        <p:nvSpPr>
          <p:cNvPr id="5" name="Rectangle 4"/>
          <p:cNvSpPr/>
          <p:nvPr/>
        </p:nvSpPr>
        <p:spPr>
          <a:xfrm>
            <a:off x="538163" y="982945"/>
            <a:ext cx="8043862" cy="2554545"/>
          </a:xfrm>
          <a:prstGeom prst="rect">
            <a:avLst/>
          </a:prstGeom>
        </p:spPr>
        <p:txBody>
          <a:bodyPr wrap="square">
            <a:spAutoFit/>
          </a:bodyPr>
          <a:lstStyle/>
          <a:p>
            <a:pPr marL="457200" indent="-457200">
              <a:buFont typeface="+mj-lt"/>
              <a:buAutoNum type="arabicPeriod"/>
            </a:pPr>
            <a:r>
              <a:rPr lang="en-GB" sz="2000" b="1" dirty="0" smtClean="0">
                <a:solidFill>
                  <a:schemeClr val="bg1">
                    <a:lumMod val="75000"/>
                  </a:schemeClr>
                </a:solidFill>
              </a:rPr>
              <a:t>Revalidation: governance, plan, and place of appraisal</a:t>
            </a:r>
          </a:p>
          <a:p>
            <a:pPr marL="457200" indent="-457200">
              <a:spcBef>
                <a:spcPts val="1200"/>
              </a:spcBef>
              <a:buFont typeface="+mj-lt"/>
              <a:buAutoNum type="arabicPeriod"/>
            </a:pPr>
            <a:r>
              <a:rPr lang="en-GB" sz="2000" b="1" dirty="0" smtClean="0"/>
              <a:t>Appraisal: guidance, purpose, policy</a:t>
            </a:r>
          </a:p>
          <a:p>
            <a:pPr marL="457200" indent="-457200">
              <a:spcBef>
                <a:spcPts val="1200"/>
              </a:spcBef>
              <a:buFont typeface="+mj-lt"/>
              <a:buAutoNum type="arabicPeriod"/>
            </a:pPr>
            <a:r>
              <a:rPr lang="en-GB" sz="2000" b="1" dirty="0" smtClean="0">
                <a:solidFill>
                  <a:schemeClr val="bg1">
                    <a:lumMod val="75000"/>
                  </a:schemeClr>
                </a:solidFill>
              </a:rPr>
              <a:t>Quality assurance: framework, network and working towards consistency</a:t>
            </a:r>
          </a:p>
          <a:p>
            <a:pPr marL="457200" indent="-457200">
              <a:spcBef>
                <a:spcPts val="1200"/>
              </a:spcBef>
              <a:buFont typeface="+mj-lt"/>
              <a:buAutoNum type="arabicPeriod"/>
            </a:pPr>
            <a:r>
              <a:rPr lang="en-GB" sz="2000" b="1" dirty="0" smtClean="0">
                <a:solidFill>
                  <a:schemeClr val="bg1">
                    <a:lumMod val="75000"/>
                  </a:schemeClr>
                </a:solidFill>
              </a:rPr>
              <a:t>So what? A little bit of philosophy</a:t>
            </a:r>
          </a:p>
          <a:p>
            <a:pPr marL="457200" indent="-457200">
              <a:spcBef>
                <a:spcPts val="1200"/>
              </a:spcBef>
              <a:buFont typeface="+mj-lt"/>
              <a:buAutoNum type="arabicPeriod"/>
            </a:pPr>
            <a:endParaRPr lang="en-GB" sz="2000" dirty="0"/>
          </a:p>
        </p:txBody>
      </p:sp>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Tree>
    <p:extLst>
      <p:ext uri="{BB962C8B-B14F-4D97-AF65-F5344CB8AC3E}">
        <p14:creationId xmlns:p14="http://schemas.microsoft.com/office/powerpoint/2010/main" val="1045925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12</a:t>
            </a:fld>
            <a:endParaRPr lang="en-GB"/>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352" y="867202"/>
            <a:ext cx="3838684" cy="54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0631" y="1189038"/>
            <a:ext cx="320675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Medical Appraisal Guide and Form</a:t>
            </a:r>
          </a:p>
        </p:txBody>
      </p:sp>
      <p:sp>
        <p:nvSpPr>
          <p:cNvPr id="5" name="Footer Placeholder 4"/>
          <p:cNvSpPr>
            <a:spLocks noGrp="1"/>
          </p:cNvSpPr>
          <p:nvPr>
            <p:ph type="ftr" sz="quarter" idx="11"/>
          </p:nvPr>
        </p:nvSpPr>
        <p:spPr/>
        <p:txBody>
          <a:bodyPr/>
          <a:lstStyle/>
          <a:p>
            <a:pPr>
              <a:defRPr/>
            </a:pPr>
            <a:r>
              <a:rPr lang="en-GB" smtClean="0"/>
              <a:t>NHS | www.england.nhs.uk.revalidation | [23 April 2014]</a:t>
            </a:r>
            <a:endParaRPr lang="en-GB" dirty="0"/>
          </a:p>
        </p:txBody>
      </p:sp>
    </p:spTree>
    <p:extLst>
      <p:ext uri="{BB962C8B-B14F-4D97-AF65-F5344CB8AC3E}">
        <p14:creationId xmlns:p14="http://schemas.microsoft.com/office/powerpoint/2010/main" val="207381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13</a:t>
            </a:fld>
            <a:endParaRPr lang="en-GB"/>
          </a:p>
        </p:txBody>
      </p:sp>
      <p:pic>
        <p:nvPicPr>
          <p:cNvPr id="4" name="Picture 3" descr="image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88" y="1104141"/>
            <a:ext cx="3641725" cy="4781550"/>
          </a:xfrm>
          <a:prstGeom prst="rect">
            <a:avLst/>
          </a:prstGeom>
          <a:noFill/>
          <a:ln w="9525">
            <a:solidFill>
              <a:srgbClr val="333399"/>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descr="image6.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6564" y="1282264"/>
            <a:ext cx="3686175" cy="4814888"/>
          </a:xfrm>
          <a:prstGeom prst="rect">
            <a:avLst/>
          </a:prstGeom>
          <a:noFill/>
          <a:ln w="9525">
            <a:solidFill>
              <a:srgbClr val="333399"/>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Other essential reading:</a:t>
            </a:r>
          </a:p>
        </p:txBody>
      </p:sp>
      <p:pic>
        <p:nvPicPr>
          <p:cNvPr id="256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4117" y="1461651"/>
            <a:ext cx="3563405" cy="502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pPr>
              <a:defRPr/>
            </a:pPr>
            <a:r>
              <a:rPr lang="en-GB" smtClean="0"/>
              <a:t>NHS | www.england.nhs.uk.revalidation | [23 April 2014]</a:t>
            </a:r>
            <a:endParaRPr lang="en-GB" dirty="0"/>
          </a:p>
        </p:txBody>
      </p:sp>
    </p:spTree>
    <p:extLst>
      <p:ext uri="{BB962C8B-B14F-4D97-AF65-F5344CB8AC3E}">
        <p14:creationId xmlns:p14="http://schemas.microsoft.com/office/powerpoint/2010/main" val="303293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14</a:t>
            </a:fld>
            <a:endParaRPr lang="en-GB"/>
          </a:p>
        </p:txBody>
      </p:sp>
      <p:sp>
        <p:nvSpPr>
          <p:cNvPr id="4" name="Rectangle 3"/>
          <p:cNvSpPr txBox="1">
            <a:spLocks/>
          </p:cNvSpPr>
          <p:nvPr/>
        </p:nvSpPr>
        <p:spPr>
          <a:xfrm>
            <a:off x="539750" y="1353302"/>
            <a:ext cx="8097838" cy="431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a:spcBef>
                <a:spcPts val="0"/>
              </a:spcBef>
              <a:spcAft>
                <a:spcPts val="1200"/>
              </a:spcAft>
              <a:buClr>
                <a:srgbClr val="333399"/>
              </a:buClr>
              <a:buFont typeface="+mj-lt"/>
              <a:buAutoNum type="arabicPeriod"/>
              <a:defRPr/>
            </a:pPr>
            <a:r>
              <a:rPr lang="en-GB" sz="1800" dirty="0" smtClean="0"/>
              <a:t>To enable doctors to discuss their practice and performance with their appraiser in order to demonstrate that they continue to meet the principles and values set out in the GMC document Good Medical Practice and thus to inform the responsible officer’s revalidation recommendation to the GMC.</a:t>
            </a:r>
          </a:p>
          <a:p>
            <a:pPr eaLnBrk="1">
              <a:spcBef>
                <a:spcPts val="0"/>
              </a:spcBef>
              <a:spcAft>
                <a:spcPts val="1200"/>
              </a:spcAft>
              <a:buClr>
                <a:srgbClr val="333399"/>
              </a:buClr>
              <a:buFont typeface="+mj-lt"/>
              <a:buAutoNum type="arabicPeriod"/>
              <a:defRPr/>
            </a:pPr>
            <a:r>
              <a:rPr lang="en-GB" sz="1800" dirty="0" smtClean="0"/>
              <a:t>To enable doctors to enhance the quality of their professional work by planning their professional development.</a:t>
            </a:r>
          </a:p>
          <a:p>
            <a:pPr eaLnBrk="1">
              <a:spcBef>
                <a:spcPts val="0"/>
              </a:spcBef>
              <a:spcAft>
                <a:spcPts val="1200"/>
              </a:spcAft>
              <a:buClr>
                <a:srgbClr val="333399"/>
              </a:buClr>
              <a:buFont typeface="+mj-lt"/>
              <a:buAutoNum type="arabicPeriod"/>
              <a:defRPr/>
            </a:pPr>
            <a:r>
              <a:rPr lang="en-GB" sz="1800" dirty="0" smtClean="0"/>
              <a:t>To enable doctors to consider their own needs in planning their professional development.</a:t>
            </a:r>
          </a:p>
          <a:p>
            <a:pPr marL="0" indent="0" eaLnBrk="1">
              <a:spcBef>
                <a:spcPts val="0"/>
              </a:spcBef>
              <a:spcAft>
                <a:spcPts val="1200"/>
              </a:spcAft>
              <a:buClr>
                <a:srgbClr val="333399"/>
              </a:buClr>
              <a:buNone/>
              <a:defRPr/>
            </a:pPr>
            <a:r>
              <a:rPr lang="en-GB" sz="1800" i="1" dirty="0" smtClean="0"/>
              <a:t>And may also be used </a:t>
            </a:r>
          </a:p>
          <a:p>
            <a:pPr eaLnBrk="1">
              <a:spcBef>
                <a:spcPts val="400"/>
              </a:spcBef>
              <a:buClr>
                <a:srgbClr val="333399"/>
              </a:buClr>
              <a:buFont typeface="+mj-lt"/>
              <a:buAutoNum type="arabicPeriod" startAt="4"/>
              <a:defRPr/>
            </a:pPr>
            <a:r>
              <a:rPr lang="en-GB" sz="1800" dirty="0" smtClean="0"/>
              <a:t>To enable doctors to ensure that they are working productively and in line   with the priorities and requirements of the organisation they practise in.</a:t>
            </a:r>
          </a:p>
          <a:p>
            <a:pPr marL="0" indent="0" algn="r" eaLnBrk="1">
              <a:spcBef>
                <a:spcPts val="400"/>
              </a:spcBef>
              <a:buClr>
                <a:srgbClr val="333399"/>
              </a:buClr>
              <a:defRPr/>
            </a:pPr>
            <a:endParaRPr lang="en-GB" sz="1400" dirty="0" smtClean="0"/>
          </a:p>
          <a:p>
            <a:pPr marL="0" indent="0" algn="r" eaLnBrk="1">
              <a:spcBef>
                <a:spcPts val="400"/>
              </a:spcBef>
              <a:buClr>
                <a:srgbClr val="333399"/>
              </a:buClr>
              <a:defRPr/>
            </a:pPr>
            <a:r>
              <a:rPr lang="en-GB" sz="1400" dirty="0" smtClean="0"/>
              <a:t>NHS Revalidation Support Team </a:t>
            </a:r>
            <a:r>
              <a:rPr lang="en-GB" sz="1400" i="1" dirty="0" smtClean="0"/>
              <a:t>Medical Appraisal Guide </a:t>
            </a:r>
            <a:r>
              <a:rPr lang="en-GB" sz="1400" dirty="0" smtClean="0"/>
              <a:t>v4, March 2013</a:t>
            </a:r>
          </a:p>
          <a:p>
            <a:pPr marL="355600" indent="-355600" eaLnBrk="1">
              <a:spcBef>
                <a:spcPts val="400"/>
              </a:spcBef>
              <a:buClr>
                <a:srgbClr val="333399"/>
              </a:buClr>
              <a:buFontTx/>
              <a:buChar char="•"/>
              <a:defRPr/>
            </a:pPr>
            <a:endParaRPr lang="en-US" dirty="0" smtClean="0"/>
          </a:p>
        </p:txBody>
      </p:sp>
      <p:sp>
        <p:nvSpPr>
          <p:cNvPr id="5"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Purposes of appraisal: </a:t>
            </a:r>
          </a:p>
        </p:txBody>
      </p:sp>
    </p:spTree>
    <p:extLst>
      <p:ext uri="{BB962C8B-B14F-4D97-AF65-F5344CB8AC3E}">
        <p14:creationId xmlns:p14="http://schemas.microsoft.com/office/powerpoint/2010/main" val="92601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15</a:t>
            </a:fld>
            <a:endParaRPr lang="en-GB"/>
          </a:p>
        </p:txBody>
      </p:sp>
      <p:sp>
        <p:nvSpPr>
          <p:cNvPr id="4" name="Rectangle 3"/>
          <p:cNvSpPr txBox="1">
            <a:spLocks noChangeArrowheads="1"/>
          </p:cNvSpPr>
          <p:nvPr/>
        </p:nvSpPr>
        <p:spPr>
          <a:xfrm>
            <a:off x="539750" y="1709738"/>
            <a:ext cx="8229600" cy="4525962"/>
          </a:xfrm>
          <a:prstGeom prst="rect">
            <a:avLst/>
          </a:prstGeom>
        </p:spPr>
        <p:txBody>
          <a:bodyPr/>
          <a:lst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Tx/>
              <a:buAutoNum type="arabicPeriod"/>
            </a:pPr>
            <a:endParaRPr lang="en-GB" altLang="en-US" smtClean="0"/>
          </a:p>
          <a:p>
            <a:pPr marL="457200" indent="-457200">
              <a:buFontTx/>
              <a:buAutoNum type="arabicPeriod"/>
            </a:pPr>
            <a:r>
              <a:rPr lang="en-GB" altLang="en-US" smtClean="0"/>
              <a:t>MAG Appraiser statements</a:t>
            </a:r>
          </a:p>
          <a:p>
            <a:pPr marL="457200" indent="-457200">
              <a:buFontTx/>
              <a:buAutoNum type="arabicPeriod"/>
            </a:pPr>
            <a:endParaRPr lang="en-GB" altLang="en-US" smtClean="0"/>
          </a:p>
          <a:p>
            <a:pPr marL="457200" indent="-457200">
              <a:buFontTx/>
              <a:buAutoNum type="arabicPeriod"/>
            </a:pPr>
            <a:r>
              <a:rPr lang="en-GB" altLang="en-US" smtClean="0"/>
              <a:t>Appraisal summary</a:t>
            </a:r>
          </a:p>
          <a:p>
            <a:pPr marL="457200" indent="-457200">
              <a:buFontTx/>
              <a:buAutoNum type="arabicPeriod"/>
            </a:pPr>
            <a:endParaRPr lang="en-GB" altLang="en-US" smtClean="0"/>
          </a:p>
          <a:p>
            <a:pPr marL="457200" indent="-457200">
              <a:buFontTx/>
              <a:buAutoNum type="arabicPeriod"/>
            </a:pPr>
            <a:r>
              <a:rPr lang="en-GB" altLang="en-US" smtClean="0"/>
              <a:t>New PDP</a:t>
            </a:r>
            <a:endParaRPr lang="en-GB" altLang="en-US" dirty="0" smtClean="0"/>
          </a:p>
        </p:txBody>
      </p:sp>
      <p:sp>
        <p:nvSpPr>
          <p:cNvPr id="5"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Outputs of appraisal:</a:t>
            </a:r>
          </a:p>
        </p:txBody>
      </p:sp>
    </p:spTree>
    <p:extLst>
      <p:ext uri="{BB962C8B-B14F-4D97-AF65-F5344CB8AC3E}">
        <p14:creationId xmlns:p14="http://schemas.microsoft.com/office/powerpoint/2010/main" val="1716971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16</a:t>
            </a:fld>
            <a:endParaRPr lang="en-GB"/>
          </a:p>
        </p:txBody>
      </p:sp>
      <p:sp>
        <p:nvSpPr>
          <p:cNvPr id="4" name="Rectangle 3"/>
          <p:cNvSpPr txBox="1">
            <a:spLocks noChangeArrowheads="1"/>
          </p:cNvSpPr>
          <p:nvPr/>
        </p:nvSpPr>
        <p:spPr>
          <a:xfrm>
            <a:off x="539750" y="1025066"/>
            <a:ext cx="8099425" cy="4525962"/>
          </a:xfrm>
          <a:prstGeom prst="rect">
            <a:avLst/>
          </a:prstGeom>
        </p:spPr>
        <p:txBody>
          <a:bodyPr/>
          <a:lst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Tx/>
              <a:buAutoNum type="arabicPeriod"/>
            </a:pPr>
            <a:r>
              <a:rPr lang="en-GB" altLang="en-US" sz="2000" dirty="0" smtClean="0"/>
              <a:t>An appraisal has taken place that reflects the whole of a doctor’s scope of work and addresses the principles and values set out in </a:t>
            </a:r>
            <a:r>
              <a:rPr lang="en-GB" altLang="en-US" sz="2000" i="1" dirty="0" smtClean="0"/>
              <a:t>Good Medical Practice. </a:t>
            </a:r>
          </a:p>
          <a:p>
            <a:pPr marL="514350" indent="-514350">
              <a:buFontTx/>
              <a:buAutoNum type="arabicPeriod"/>
            </a:pPr>
            <a:r>
              <a:rPr lang="en-GB" altLang="en-US" sz="2000" dirty="0" smtClean="0"/>
              <a:t>Appropriate supporting information has been presented in accordance with the </a:t>
            </a:r>
            <a:r>
              <a:rPr lang="en-GB" altLang="en-US" sz="2000" i="1" dirty="0" smtClean="0"/>
              <a:t>Good Medical Practice Framework for Appraisal and Revalidation </a:t>
            </a:r>
            <a:r>
              <a:rPr lang="en-GB" altLang="en-US" sz="2000" dirty="0" smtClean="0"/>
              <a:t>and this reflects the nature and scope of the doctor’s work. </a:t>
            </a:r>
          </a:p>
          <a:p>
            <a:pPr marL="514350" indent="-514350">
              <a:buFontTx/>
              <a:buAutoNum type="arabicPeriod"/>
            </a:pPr>
            <a:r>
              <a:rPr lang="en-GB" altLang="en-US" sz="2000" dirty="0" smtClean="0"/>
              <a:t>A review that demonstrates progress against last year’s personal development plan has taken place. </a:t>
            </a:r>
          </a:p>
          <a:p>
            <a:pPr marL="514350" indent="-514350">
              <a:buFontTx/>
              <a:buAutoNum type="arabicPeriod"/>
            </a:pPr>
            <a:r>
              <a:rPr lang="en-GB" altLang="en-US" sz="2000" dirty="0" smtClean="0"/>
              <a:t>An agreement has been reached with the doctor about a new personal development plan and any associated actions for the coming year.</a:t>
            </a:r>
          </a:p>
          <a:p>
            <a:pPr marL="514350" indent="-514350">
              <a:buFontTx/>
              <a:buAutoNum type="arabicPeriod"/>
            </a:pPr>
            <a:r>
              <a:rPr lang="en-GB" altLang="en-US" sz="2000" dirty="0" smtClean="0"/>
              <a:t>No information has been presented or discussed in the appraisal that raises a concern about the doctor’s fitness to practise.</a:t>
            </a:r>
            <a:r>
              <a:rPr lang="en-GB" altLang="en-US" i="1" dirty="0" smtClean="0"/>
              <a:t>	</a:t>
            </a:r>
            <a:r>
              <a:rPr lang="en-GB" altLang="en-US" sz="2800" i="1" dirty="0" smtClean="0"/>
              <a:t>			</a:t>
            </a:r>
          </a:p>
          <a:p>
            <a:pPr marL="514350" indent="-514350"/>
            <a:endParaRPr lang="en-GB" altLang="en-US" sz="2800" dirty="0" smtClean="0"/>
          </a:p>
        </p:txBody>
      </p:sp>
      <p:sp>
        <p:nvSpPr>
          <p:cNvPr id="5"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Appraiser statements:</a:t>
            </a:r>
          </a:p>
        </p:txBody>
      </p:sp>
    </p:spTree>
    <p:extLst>
      <p:ext uri="{BB962C8B-B14F-4D97-AF65-F5344CB8AC3E}">
        <p14:creationId xmlns:p14="http://schemas.microsoft.com/office/powerpoint/2010/main" val="240083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17</a:t>
            </a:fld>
            <a:endParaRPr lang="en-GB"/>
          </a:p>
        </p:txBody>
      </p:sp>
      <p:sp>
        <p:nvSpPr>
          <p:cNvPr id="4" name="Rectangle 3"/>
          <p:cNvSpPr txBox="1">
            <a:spLocks/>
          </p:cNvSpPr>
          <p:nvPr/>
        </p:nvSpPr>
        <p:spPr>
          <a:xfrm>
            <a:off x="539750" y="1712913"/>
            <a:ext cx="8097838" cy="4089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355600" eaLnBrk="1">
              <a:spcBef>
                <a:spcPts val="400"/>
              </a:spcBef>
              <a:buClr>
                <a:srgbClr val="333399"/>
              </a:buClr>
              <a:buFontTx/>
              <a:buChar char="•"/>
              <a:defRPr/>
            </a:pPr>
            <a:endParaRPr lang="en-US" dirty="0" smtClean="0">
              <a:solidFill>
                <a:srgbClr val="000000"/>
              </a:solidFill>
            </a:endParaRPr>
          </a:p>
          <a:p>
            <a:pPr marL="0" indent="0" eaLnBrk="1">
              <a:spcBef>
                <a:spcPts val="400"/>
              </a:spcBef>
              <a:buClr>
                <a:srgbClr val="333399"/>
              </a:buClr>
              <a:defRPr/>
            </a:pPr>
            <a:r>
              <a:rPr lang="en-US" dirty="0" smtClean="0">
                <a:solidFill>
                  <a:srgbClr val="000000"/>
                </a:solidFill>
              </a:rPr>
              <a:t>&gt; 300 PCT appraisal policies</a:t>
            </a:r>
          </a:p>
          <a:p>
            <a:pPr marL="355600" indent="-355600" eaLnBrk="1">
              <a:spcBef>
                <a:spcPts val="400"/>
              </a:spcBef>
              <a:buClr>
                <a:srgbClr val="333399"/>
              </a:buClr>
              <a:buFontTx/>
              <a:buChar char="•"/>
              <a:defRPr/>
            </a:pPr>
            <a:endParaRPr lang="en-US" dirty="0" smtClean="0">
              <a:solidFill>
                <a:srgbClr val="000000"/>
              </a:solidFill>
            </a:endParaRPr>
          </a:p>
          <a:p>
            <a:pPr marL="355600" indent="-355600" eaLnBrk="1">
              <a:spcBef>
                <a:spcPts val="400"/>
              </a:spcBef>
              <a:buClr>
                <a:srgbClr val="333399"/>
              </a:buClr>
              <a:buFontTx/>
              <a:buChar char="•"/>
              <a:defRPr/>
            </a:pPr>
            <a:r>
              <a:rPr lang="en-US" dirty="0" smtClean="0">
                <a:solidFill>
                  <a:srgbClr val="000000"/>
                </a:solidFill>
              </a:rPr>
              <a:t>Covers GPs, and ROs and doctors employed by NHS England</a:t>
            </a:r>
          </a:p>
          <a:p>
            <a:pPr marL="355600" indent="-355600" eaLnBrk="1">
              <a:spcBef>
                <a:spcPts val="400"/>
              </a:spcBef>
              <a:buClr>
                <a:srgbClr val="333399"/>
              </a:buClr>
              <a:buFontTx/>
              <a:buChar char="•"/>
              <a:defRPr/>
            </a:pPr>
            <a:endParaRPr lang="en-US" dirty="0" smtClean="0">
              <a:solidFill>
                <a:srgbClr val="000000"/>
              </a:solidFill>
            </a:endParaRPr>
          </a:p>
          <a:p>
            <a:pPr marL="355600" indent="-355600" eaLnBrk="1">
              <a:spcBef>
                <a:spcPts val="400"/>
              </a:spcBef>
              <a:buClr>
                <a:srgbClr val="333399"/>
              </a:buClr>
              <a:buFontTx/>
              <a:buChar char="•"/>
              <a:defRPr/>
            </a:pPr>
            <a:r>
              <a:rPr lang="en-US" dirty="0" smtClean="0">
                <a:solidFill>
                  <a:srgbClr val="000000"/>
                </a:solidFill>
              </a:rPr>
              <a:t>Underpinned by </a:t>
            </a:r>
            <a:r>
              <a:rPr lang="en-US" i="1" dirty="0" smtClean="0">
                <a:solidFill>
                  <a:srgbClr val="000000"/>
                </a:solidFill>
              </a:rPr>
              <a:t>Medical Appraisal Guide</a:t>
            </a:r>
            <a:r>
              <a:rPr lang="en-US" dirty="0" smtClean="0">
                <a:solidFill>
                  <a:srgbClr val="000000"/>
                </a:solidFill>
              </a:rPr>
              <a:t>, </a:t>
            </a:r>
            <a:r>
              <a:rPr lang="en-US" i="1" dirty="0" smtClean="0">
                <a:solidFill>
                  <a:srgbClr val="000000"/>
                </a:solidFill>
              </a:rPr>
              <a:t>Quality Assurance of Medical Appraisers </a:t>
            </a:r>
            <a:r>
              <a:rPr lang="en-US" dirty="0" smtClean="0">
                <a:solidFill>
                  <a:srgbClr val="000000"/>
                </a:solidFill>
              </a:rPr>
              <a:t>and </a:t>
            </a:r>
            <a:r>
              <a:rPr lang="en-US" i="1" dirty="0" smtClean="0">
                <a:solidFill>
                  <a:srgbClr val="000000"/>
                </a:solidFill>
              </a:rPr>
              <a:t>Information Management for Revalidation in England </a:t>
            </a:r>
          </a:p>
          <a:p>
            <a:pPr marL="355600" indent="-355600" eaLnBrk="1">
              <a:spcBef>
                <a:spcPts val="400"/>
              </a:spcBef>
              <a:buClr>
                <a:srgbClr val="333399"/>
              </a:buClr>
              <a:buFontTx/>
              <a:buChar char="•"/>
              <a:defRPr/>
            </a:pPr>
            <a:endParaRPr lang="en-US" dirty="0" smtClean="0">
              <a:solidFill>
                <a:srgbClr val="000000"/>
              </a:solidFill>
            </a:endParaRPr>
          </a:p>
          <a:p>
            <a:pPr marL="355600" indent="-355600" eaLnBrk="1">
              <a:spcBef>
                <a:spcPts val="400"/>
              </a:spcBef>
              <a:buClr>
                <a:srgbClr val="333399"/>
              </a:buClr>
              <a:buFontTx/>
              <a:buChar char="•"/>
              <a:defRPr/>
            </a:pPr>
            <a:r>
              <a:rPr lang="en-US" dirty="0" smtClean="0">
                <a:solidFill>
                  <a:srgbClr val="000000"/>
                </a:solidFill>
              </a:rPr>
              <a:t>Significant benefits in terms of consistency and quality</a:t>
            </a:r>
          </a:p>
          <a:p>
            <a:pPr marL="355600" indent="-355600" eaLnBrk="1">
              <a:spcBef>
                <a:spcPts val="400"/>
              </a:spcBef>
              <a:buClr>
                <a:srgbClr val="333399"/>
              </a:buClr>
              <a:buFontTx/>
              <a:buChar char="•"/>
              <a:defRPr/>
            </a:pPr>
            <a:endParaRPr lang="en-US" dirty="0" smtClean="0">
              <a:solidFill>
                <a:srgbClr val="000000"/>
              </a:solidFill>
            </a:endParaRPr>
          </a:p>
          <a:p>
            <a:pPr marL="355600" indent="-355600" eaLnBrk="1">
              <a:spcBef>
                <a:spcPts val="400"/>
              </a:spcBef>
              <a:buClr>
                <a:srgbClr val="333399"/>
              </a:buClr>
              <a:buFontTx/>
              <a:buChar char="•"/>
              <a:defRPr/>
            </a:pPr>
            <a:r>
              <a:rPr lang="en-US" dirty="0" smtClean="0">
                <a:solidFill>
                  <a:srgbClr val="000000"/>
                </a:solidFill>
              </a:rPr>
              <a:t>Signed off October 2013; fully functional April 2014</a:t>
            </a:r>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9762" y="1997478"/>
            <a:ext cx="10112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a:spLocks noChangeArrowheads="1"/>
          </p:cNvSpPr>
          <p:nvPr/>
        </p:nvSpPr>
        <p:spPr bwMode="auto">
          <a:xfrm>
            <a:off x="5623475" y="1928813"/>
            <a:ext cx="3455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800">
                <a:solidFill>
                  <a:schemeClr val="tx1"/>
                </a:solidFill>
                <a:latin typeface="Arial" pitchFamily="34" charset="0"/>
              </a:defRPr>
            </a:lvl2pPr>
            <a:lvl3pPr marL="1143000" indent="-228600" eaLnBrk="0" hangingPunct="0">
              <a:spcBef>
                <a:spcPct val="20000"/>
              </a:spcBef>
              <a:defRPr sz="2400">
                <a:solidFill>
                  <a:schemeClr val="tx1"/>
                </a:solidFill>
                <a:latin typeface="Arial" pitchFamily="34" charset="0"/>
              </a:defRPr>
            </a:lvl3pPr>
            <a:lvl4pPr marL="1600200" indent="-228600" eaLnBrk="0" hangingPunct="0">
              <a:spcBef>
                <a:spcPct val="20000"/>
              </a:spcBef>
              <a:defRPr sz="2000">
                <a:solidFill>
                  <a:schemeClr val="tx1"/>
                </a:solidFill>
                <a:latin typeface="Arial" pitchFamily="34" charset="0"/>
              </a:defRPr>
            </a:lvl4pPr>
            <a:lvl5pPr marL="2057400" indent="-228600" eaLnBrk="0" hangingPunct="0">
              <a:spcBef>
                <a:spcPct val="20000"/>
              </a:spcBef>
              <a:defRPr sz="2000">
                <a:solidFill>
                  <a:schemeClr val="tx1"/>
                </a:solidFill>
                <a:latin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defRPr>
            </a:lvl9pPr>
          </a:lstStyle>
          <a:p>
            <a:pPr eaLnBrk="1" hangingPunct="1">
              <a:spcBef>
                <a:spcPct val="0"/>
              </a:spcBef>
            </a:pPr>
            <a:r>
              <a:rPr lang="en-GB" altLang="en-US" dirty="0">
                <a:solidFill>
                  <a:srgbClr val="000000"/>
                </a:solidFill>
                <a:latin typeface="Helvetica" charset="0"/>
                <a:ea typeface="Helvetica" charset="0"/>
                <a:cs typeface="Helvetica" charset="0"/>
                <a:sym typeface="Helvetica" charset="0"/>
              </a:rPr>
              <a:t>One NHS England medical appraisal policy</a:t>
            </a:r>
          </a:p>
        </p:txBody>
      </p:sp>
      <p:sp>
        <p:nvSpPr>
          <p:cNvPr id="8"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NHS England Medical Appraisal Policy:</a:t>
            </a:r>
          </a:p>
        </p:txBody>
      </p:sp>
    </p:spTree>
    <p:extLst>
      <p:ext uri="{BB962C8B-B14F-4D97-AF65-F5344CB8AC3E}">
        <p14:creationId xmlns:p14="http://schemas.microsoft.com/office/powerpoint/2010/main" val="414182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18</a:t>
            </a:fld>
            <a:endParaRPr lang="en-GB"/>
          </a:p>
        </p:txBody>
      </p:sp>
      <p:sp>
        <p:nvSpPr>
          <p:cNvPr id="4" name="Content Placeholder 2"/>
          <p:cNvSpPr txBox="1">
            <a:spLocks/>
          </p:cNvSpPr>
          <p:nvPr/>
        </p:nvSpPr>
        <p:spPr>
          <a:xfrm>
            <a:off x="539750" y="1708150"/>
            <a:ext cx="8097838" cy="4318000"/>
          </a:xfrm>
          <a:prstGeom prst="rect">
            <a:avLst/>
          </a:prstGeom>
        </p:spPr>
        <p:txBody>
          <a:bodyPr/>
          <a:lst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en-US" dirty="0" smtClean="0"/>
              <a:t>Backed up by tools, including:</a:t>
            </a:r>
          </a:p>
          <a:p>
            <a:pPr>
              <a:buFontTx/>
              <a:buChar char="•"/>
            </a:pPr>
            <a:endParaRPr lang="en-GB" altLang="en-US" dirty="0" smtClean="0"/>
          </a:p>
          <a:p>
            <a:pPr>
              <a:buFontTx/>
              <a:buChar char="•"/>
            </a:pPr>
            <a:r>
              <a:rPr lang="en-GB" altLang="en-US" dirty="0" smtClean="0"/>
              <a:t>Process description with timescales</a:t>
            </a:r>
          </a:p>
          <a:p>
            <a:pPr>
              <a:buFontTx/>
              <a:buChar char="•"/>
            </a:pPr>
            <a:endParaRPr lang="en-GB" altLang="en-US" dirty="0" smtClean="0"/>
          </a:p>
          <a:p>
            <a:pPr>
              <a:spcAft>
                <a:spcPts val="600"/>
              </a:spcAft>
              <a:buFontTx/>
              <a:buChar char="•"/>
            </a:pPr>
            <a:r>
              <a:rPr lang="en-GB" altLang="en-US" dirty="0" smtClean="0"/>
              <a:t>Templates for:</a:t>
            </a:r>
          </a:p>
          <a:p>
            <a:pPr marL="0" indent="0">
              <a:spcAft>
                <a:spcPts val="600"/>
              </a:spcAft>
              <a:buNone/>
            </a:pPr>
            <a:r>
              <a:rPr lang="en-GB" altLang="en-US" dirty="0" smtClean="0"/>
              <a:t>	-	appraisal postponement requests</a:t>
            </a:r>
          </a:p>
          <a:p>
            <a:pPr marL="0" indent="0">
              <a:spcAft>
                <a:spcPts val="600"/>
              </a:spcAft>
              <a:buNone/>
            </a:pPr>
            <a:r>
              <a:rPr lang="en-GB" altLang="en-US" dirty="0" smtClean="0"/>
              <a:t>	-	conflict of interest applications</a:t>
            </a:r>
          </a:p>
          <a:p>
            <a:pPr marL="0" indent="0">
              <a:spcAft>
                <a:spcPts val="600"/>
              </a:spcAft>
              <a:buNone/>
            </a:pPr>
            <a:r>
              <a:rPr lang="en-GB" altLang="en-US" dirty="0" smtClean="0"/>
              <a:t>	-	management of non-participation.</a:t>
            </a:r>
          </a:p>
        </p:txBody>
      </p:sp>
      <p:sp>
        <p:nvSpPr>
          <p:cNvPr id="5"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NHS England Medical Appraisal Policy:</a:t>
            </a:r>
          </a:p>
        </p:txBody>
      </p:sp>
    </p:spTree>
    <p:extLst>
      <p:ext uri="{BB962C8B-B14F-4D97-AF65-F5344CB8AC3E}">
        <p14:creationId xmlns:p14="http://schemas.microsoft.com/office/powerpoint/2010/main" val="3176644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82025" y="6427446"/>
            <a:ext cx="300038" cy="179387"/>
          </a:xfrm>
        </p:spPr>
        <p:txBody>
          <a:bodyPr/>
          <a:lstStyle/>
          <a:p>
            <a:pPr>
              <a:defRPr/>
            </a:pPr>
            <a:fld id="{108035A4-35DD-4C64-A533-D874A2FBE00E}" type="slidenum">
              <a:rPr lang="en-GB" smtClean="0"/>
              <a:pPr>
                <a:defRPr/>
              </a:pPr>
              <a:t>19</a:t>
            </a:fld>
            <a:endParaRPr lang="en-GB" dirty="0"/>
          </a:p>
        </p:txBody>
      </p:sp>
      <p:sp>
        <p:nvSpPr>
          <p:cNvPr id="6"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Outline</a:t>
            </a:r>
          </a:p>
        </p:txBody>
      </p:sp>
      <p:sp>
        <p:nvSpPr>
          <p:cNvPr id="5" name="Rectangle 4"/>
          <p:cNvSpPr/>
          <p:nvPr/>
        </p:nvSpPr>
        <p:spPr>
          <a:xfrm>
            <a:off x="538163" y="982945"/>
            <a:ext cx="8043862" cy="2554545"/>
          </a:xfrm>
          <a:prstGeom prst="rect">
            <a:avLst/>
          </a:prstGeom>
        </p:spPr>
        <p:txBody>
          <a:bodyPr wrap="square">
            <a:spAutoFit/>
          </a:bodyPr>
          <a:lstStyle/>
          <a:p>
            <a:pPr marL="457200" indent="-457200">
              <a:buFont typeface="+mj-lt"/>
              <a:buAutoNum type="arabicPeriod"/>
            </a:pPr>
            <a:r>
              <a:rPr lang="en-GB" sz="2000" b="1" dirty="0" smtClean="0">
                <a:solidFill>
                  <a:schemeClr val="bg1">
                    <a:lumMod val="75000"/>
                  </a:schemeClr>
                </a:solidFill>
              </a:rPr>
              <a:t>Revalidation: governance, plan, and place of appraisal</a:t>
            </a:r>
          </a:p>
          <a:p>
            <a:pPr marL="457200" indent="-457200">
              <a:spcBef>
                <a:spcPts val="1200"/>
              </a:spcBef>
              <a:buFont typeface="+mj-lt"/>
              <a:buAutoNum type="arabicPeriod"/>
            </a:pPr>
            <a:r>
              <a:rPr lang="en-GB" sz="2000" b="1" dirty="0" smtClean="0">
                <a:solidFill>
                  <a:schemeClr val="bg1">
                    <a:lumMod val="75000"/>
                  </a:schemeClr>
                </a:solidFill>
              </a:rPr>
              <a:t>Appraisal: guidance, purpose, policy</a:t>
            </a:r>
          </a:p>
          <a:p>
            <a:pPr marL="457200" indent="-457200">
              <a:spcBef>
                <a:spcPts val="1200"/>
              </a:spcBef>
              <a:buFont typeface="+mj-lt"/>
              <a:buAutoNum type="arabicPeriod"/>
            </a:pPr>
            <a:r>
              <a:rPr lang="en-GB" sz="2000" b="1" dirty="0" smtClean="0"/>
              <a:t>Quality assurance: framework, network and working towards consistency</a:t>
            </a:r>
          </a:p>
          <a:p>
            <a:pPr marL="457200" indent="-457200">
              <a:spcBef>
                <a:spcPts val="1200"/>
              </a:spcBef>
              <a:buFont typeface="+mj-lt"/>
              <a:buAutoNum type="arabicPeriod"/>
            </a:pPr>
            <a:r>
              <a:rPr lang="en-GB" sz="2000" b="1" dirty="0" smtClean="0">
                <a:solidFill>
                  <a:schemeClr val="bg1">
                    <a:lumMod val="75000"/>
                  </a:schemeClr>
                </a:solidFill>
              </a:rPr>
              <a:t>So what? A little bit of philosophy</a:t>
            </a:r>
          </a:p>
          <a:p>
            <a:pPr marL="457200" indent="-457200">
              <a:spcBef>
                <a:spcPts val="1200"/>
              </a:spcBef>
              <a:buFont typeface="+mj-lt"/>
              <a:buAutoNum type="arabicPeriod"/>
            </a:pPr>
            <a:endParaRPr lang="en-GB" sz="2000" dirty="0">
              <a:solidFill>
                <a:schemeClr val="bg1">
                  <a:lumMod val="75000"/>
                </a:schemeClr>
              </a:solidFill>
            </a:endParaRPr>
          </a:p>
        </p:txBody>
      </p:sp>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Tree>
    <p:extLst>
      <p:ext uri="{BB962C8B-B14F-4D97-AF65-F5344CB8AC3E}">
        <p14:creationId xmlns:p14="http://schemas.microsoft.com/office/powerpoint/2010/main" val="1045925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82025" y="6427446"/>
            <a:ext cx="300038" cy="179387"/>
          </a:xfrm>
        </p:spPr>
        <p:txBody>
          <a:bodyPr/>
          <a:lstStyle/>
          <a:p>
            <a:pPr>
              <a:defRPr/>
            </a:pPr>
            <a:fld id="{108035A4-35DD-4C64-A533-D874A2FBE00E}" type="slidenum">
              <a:rPr lang="en-GB" smtClean="0"/>
              <a:pPr>
                <a:defRPr/>
              </a:pPr>
              <a:t>2</a:t>
            </a:fld>
            <a:endParaRPr lang="en-GB" dirty="0"/>
          </a:p>
        </p:txBody>
      </p:sp>
      <p:sp>
        <p:nvSpPr>
          <p:cNvPr id="6"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Outline</a:t>
            </a:r>
          </a:p>
        </p:txBody>
      </p:sp>
      <p:sp>
        <p:nvSpPr>
          <p:cNvPr id="5" name="Rectangle 4"/>
          <p:cNvSpPr/>
          <p:nvPr/>
        </p:nvSpPr>
        <p:spPr>
          <a:xfrm>
            <a:off x="538163" y="982945"/>
            <a:ext cx="8043862" cy="3477875"/>
          </a:xfrm>
          <a:prstGeom prst="rect">
            <a:avLst/>
          </a:prstGeom>
        </p:spPr>
        <p:txBody>
          <a:bodyPr wrap="square">
            <a:spAutoFit/>
          </a:bodyPr>
          <a:lstStyle/>
          <a:p>
            <a:pPr marL="457200" indent="-457200">
              <a:buFont typeface="+mj-lt"/>
              <a:buAutoNum type="arabicPeriod"/>
            </a:pPr>
            <a:r>
              <a:rPr lang="en-GB" sz="2000" b="1" dirty="0" smtClean="0"/>
              <a:t>Revalidation: governance, plan, and place of appraisal</a:t>
            </a:r>
          </a:p>
          <a:p>
            <a:pPr marL="457200" indent="-457200">
              <a:spcBef>
                <a:spcPts val="1200"/>
              </a:spcBef>
              <a:buFont typeface="+mj-lt"/>
              <a:buAutoNum type="arabicPeriod"/>
            </a:pPr>
            <a:r>
              <a:rPr lang="en-GB" sz="2000" b="1" dirty="0" smtClean="0"/>
              <a:t>Appraisal: guidance, purpose, policy</a:t>
            </a:r>
          </a:p>
          <a:p>
            <a:pPr marL="457200" indent="-457200">
              <a:spcBef>
                <a:spcPts val="1200"/>
              </a:spcBef>
              <a:buFont typeface="+mj-lt"/>
              <a:buAutoNum type="arabicPeriod"/>
            </a:pPr>
            <a:r>
              <a:rPr lang="en-GB" sz="2000" b="1" dirty="0" smtClean="0"/>
              <a:t>Quality assurance: framework, network and working towards consistency</a:t>
            </a:r>
          </a:p>
          <a:p>
            <a:pPr marL="457200" indent="-457200">
              <a:spcBef>
                <a:spcPts val="1200"/>
              </a:spcBef>
              <a:buFont typeface="+mj-lt"/>
              <a:buAutoNum type="arabicPeriod"/>
            </a:pPr>
            <a:r>
              <a:rPr lang="en-GB" sz="2000" b="1" dirty="0" smtClean="0"/>
              <a:t>So what? A little bit of philosophy</a:t>
            </a:r>
          </a:p>
          <a:p>
            <a:pPr marL="457200" indent="-457200">
              <a:spcBef>
                <a:spcPts val="1200"/>
              </a:spcBef>
              <a:buFont typeface="+mj-lt"/>
              <a:buAutoNum type="arabicPeriod"/>
            </a:pPr>
            <a:endParaRPr lang="en-GB" sz="2000" b="1" dirty="0"/>
          </a:p>
          <a:p>
            <a:pPr algn="ctr">
              <a:spcBef>
                <a:spcPts val="1200"/>
              </a:spcBef>
            </a:pPr>
            <a:r>
              <a:rPr lang="en-GB" sz="2000" b="1" i="1" dirty="0" smtClean="0"/>
              <a:t>A sense of there being a plan and a work in progress.</a:t>
            </a:r>
          </a:p>
          <a:p>
            <a:pPr marL="457200" indent="-457200">
              <a:spcBef>
                <a:spcPts val="1200"/>
              </a:spcBef>
              <a:buFont typeface="+mj-lt"/>
              <a:buAutoNum type="arabicPeriod"/>
            </a:pPr>
            <a:endParaRPr lang="en-GB" sz="2000" dirty="0"/>
          </a:p>
        </p:txBody>
      </p:sp>
      <p:sp>
        <p:nvSpPr>
          <p:cNvPr id="7" name="Footer Placeholder 6"/>
          <p:cNvSpPr>
            <a:spLocks noGrp="1"/>
          </p:cNvSpPr>
          <p:nvPr>
            <p:ph type="ftr" sz="quarter" idx="11"/>
          </p:nvPr>
        </p:nvSpPr>
        <p:spPr/>
        <p:txBody>
          <a:bodyPr/>
          <a:lstStyle/>
          <a:p>
            <a:pPr>
              <a:defRPr/>
            </a:pPr>
            <a:r>
              <a:rPr lang="en-GB" smtClean="0"/>
              <a:t>NHS | www.england.nhs.uk.revalidation | [23 April 2014]</a:t>
            </a:r>
            <a:endParaRPr lang="en-GB" dirty="0"/>
          </a:p>
        </p:txBody>
      </p:sp>
    </p:spTree>
    <p:extLst>
      <p:ext uri="{BB962C8B-B14F-4D97-AF65-F5344CB8AC3E}">
        <p14:creationId xmlns:p14="http://schemas.microsoft.com/office/powerpoint/2010/main" val="126090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407988" y="269661"/>
            <a:ext cx="7313613" cy="565150"/>
          </a:xfrm>
          <a:solidFill>
            <a:schemeClr val="accent1"/>
          </a:solidFill>
          <a:ln>
            <a:solidFill>
              <a:schemeClr val="accent1"/>
            </a:solidFill>
          </a:ln>
        </p:spPr>
        <p:txBody>
          <a:bodyPr lIns="91440" tIns="45720" rIns="91440" bIns="45720" anchor="ctr"/>
          <a:lstStyle/>
          <a:p>
            <a:pPr defTabSz="457200" eaLnBrk="1" hangingPunct="1"/>
            <a:r>
              <a:rPr lang="en-GB" sz="2800" b="1" dirty="0" smtClean="0">
                <a:latin typeface="Arial" charset="0"/>
                <a:cs typeface="Arial" charset="0"/>
              </a:rPr>
              <a:t>Framework for Quality Assurance (FQA)</a:t>
            </a:r>
          </a:p>
        </p:txBody>
      </p:sp>
      <p:sp>
        <p:nvSpPr>
          <p:cNvPr id="6" name="Slide Number Placeholder 4"/>
          <p:cNvSpPr>
            <a:spLocks noGrp="1"/>
          </p:cNvSpPr>
          <p:nvPr>
            <p:ph type="sldNum" sz="quarter" idx="4294967295"/>
          </p:nvPr>
        </p:nvSpPr>
        <p:spPr bwMode="auto">
          <a:xfrm>
            <a:off x="238125" y="6310313"/>
            <a:ext cx="300038" cy="1793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4BF222A-E2A9-465A-9F1A-30D378B48A4D}" type="slidenum">
              <a:rPr lang="en-GB" b="0" smtClean="0">
                <a:solidFill>
                  <a:schemeClr val="bg1">
                    <a:lumMod val="50000"/>
                  </a:schemeClr>
                </a:solidFill>
                <a:cs typeface="Arial" charset="0"/>
              </a:rPr>
              <a:pPr eaLnBrk="1" fontAlgn="base" hangingPunct="1">
                <a:spcBef>
                  <a:spcPct val="0"/>
                </a:spcBef>
                <a:spcAft>
                  <a:spcPct val="0"/>
                </a:spcAft>
              </a:pPr>
              <a:t>20</a:t>
            </a:fld>
            <a:endParaRPr lang="en-GB" b="0" smtClean="0">
              <a:solidFill>
                <a:schemeClr val="bg1">
                  <a:lumMod val="50000"/>
                </a:schemeClr>
              </a:solidFill>
              <a:cs typeface="Arial" charset="0"/>
            </a:endParaRPr>
          </a:p>
        </p:txBody>
      </p:sp>
      <p:sp>
        <p:nvSpPr>
          <p:cNvPr id="63" name="Rounded Rectangle 62"/>
          <p:cNvSpPr/>
          <p:nvPr/>
        </p:nvSpPr>
        <p:spPr>
          <a:xfrm>
            <a:off x="1532122" y="3276600"/>
            <a:ext cx="1874108" cy="1085850"/>
          </a:xfrm>
          <a:prstGeom prst="roundRect">
            <a:avLst/>
          </a:prstGeom>
          <a:solidFill>
            <a:schemeClr val="accent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Quality Assurance</a:t>
            </a:r>
            <a:endParaRPr lang="en-GB" sz="2000" b="1" dirty="0"/>
          </a:p>
        </p:txBody>
      </p:sp>
      <p:sp>
        <p:nvSpPr>
          <p:cNvPr id="55" name="Rounded Rectangle 54"/>
          <p:cNvSpPr/>
          <p:nvPr/>
        </p:nvSpPr>
        <p:spPr>
          <a:xfrm>
            <a:off x="1532122" y="2600324"/>
            <a:ext cx="1874098" cy="5264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Medical </a:t>
            </a:r>
            <a:r>
              <a:rPr lang="en-GB" sz="1600" dirty="0" smtClean="0"/>
              <a:t>Appraisal</a:t>
            </a:r>
            <a:endParaRPr lang="en-GB" sz="1600" dirty="0"/>
          </a:p>
        </p:txBody>
      </p:sp>
      <p:sp>
        <p:nvSpPr>
          <p:cNvPr id="56" name="Rectangle 55"/>
          <p:cNvSpPr/>
          <p:nvPr/>
        </p:nvSpPr>
        <p:spPr>
          <a:xfrm>
            <a:off x="3422155" y="2600325"/>
            <a:ext cx="5563983" cy="49518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bg1">
                    <a:lumMod val="50000"/>
                  </a:schemeClr>
                </a:solidFill>
                <a:latin typeface="Arial" charset="0"/>
                <a:cs typeface="Arial" charset="0"/>
              </a:rPr>
              <a:t>To develop policies, guidance and templates which continuously improve the quality and consistency of medical appraisals.</a:t>
            </a:r>
            <a:endParaRPr lang="en-GB" sz="1400" dirty="0">
              <a:solidFill>
                <a:schemeClr val="bg1">
                  <a:lumMod val="50000"/>
                </a:schemeClr>
              </a:solidFill>
              <a:latin typeface="Arial" charset="0"/>
              <a:cs typeface="Arial" charset="0"/>
            </a:endParaRPr>
          </a:p>
        </p:txBody>
      </p:sp>
      <p:sp>
        <p:nvSpPr>
          <p:cNvPr id="64" name="Rectangle 63"/>
          <p:cNvSpPr/>
          <p:nvPr/>
        </p:nvSpPr>
        <p:spPr>
          <a:xfrm>
            <a:off x="3416257" y="3276600"/>
            <a:ext cx="5563970" cy="108585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GB" sz="2000" dirty="0">
                <a:solidFill>
                  <a:schemeClr val="tx1"/>
                </a:solidFill>
              </a:rPr>
              <a:t>To develop </a:t>
            </a:r>
            <a:r>
              <a:rPr lang="en-GB" sz="2000" dirty="0" smtClean="0">
                <a:solidFill>
                  <a:schemeClr val="tx1"/>
                </a:solidFill>
              </a:rPr>
              <a:t>&amp; implement a framework giving assurance that designated bodies are complying with the RO regulations</a:t>
            </a:r>
            <a:endParaRPr lang="en-GB" sz="2000" b="1" dirty="0">
              <a:solidFill>
                <a:schemeClr val="tx1"/>
              </a:solidFill>
              <a:latin typeface="Arial" charset="0"/>
              <a:cs typeface="Arial" charset="0"/>
            </a:endParaRPr>
          </a:p>
        </p:txBody>
      </p:sp>
      <p:sp>
        <p:nvSpPr>
          <p:cNvPr id="68" name="Rounded Rectangle 67"/>
          <p:cNvSpPr/>
          <p:nvPr/>
        </p:nvSpPr>
        <p:spPr>
          <a:xfrm>
            <a:off x="1532122" y="1775593"/>
            <a:ext cx="1874099" cy="681858"/>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Information Management &amp; Technology</a:t>
            </a:r>
            <a:endParaRPr lang="en-GB" sz="1600" dirty="0"/>
          </a:p>
        </p:txBody>
      </p:sp>
      <p:sp>
        <p:nvSpPr>
          <p:cNvPr id="69" name="Rectangle 68"/>
          <p:cNvSpPr/>
          <p:nvPr/>
        </p:nvSpPr>
        <p:spPr>
          <a:xfrm>
            <a:off x="3416243" y="1775592"/>
            <a:ext cx="5526664" cy="68185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hangingPunct="1">
              <a:lnSpc>
                <a:spcPct val="100000"/>
              </a:lnSpc>
              <a:spcBef>
                <a:spcPts val="0"/>
              </a:spcBef>
            </a:pPr>
            <a:r>
              <a:rPr lang="en-GB" sz="1400" dirty="0">
                <a:solidFill>
                  <a:schemeClr val="bg1">
                    <a:lumMod val="50000"/>
                  </a:schemeClr>
                </a:solidFill>
                <a:latin typeface="Arial" charset="0"/>
                <a:cs typeface="Arial" charset="0"/>
              </a:rPr>
              <a:t>To </a:t>
            </a:r>
            <a:r>
              <a:rPr lang="en-GB" sz="1400" dirty="0" smtClean="0">
                <a:solidFill>
                  <a:schemeClr val="bg1">
                    <a:lumMod val="50000"/>
                  </a:schemeClr>
                </a:solidFill>
                <a:latin typeface="Arial" charset="0"/>
                <a:cs typeface="Arial" charset="0"/>
              </a:rPr>
              <a:t>select and develop an information </a:t>
            </a:r>
            <a:r>
              <a:rPr lang="en-GB" sz="1400" dirty="0">
                <a:solidFill>
                  <a:schemeClr val="bg1">
                    <a:lumMod val="50000"/>
                  </a:schemeClr>
                </a:solidFill>
                <a:latin typeface="Arial" charset="0"/>
                <a:cs typeface="Arial" charset="0"/>
              </a:rPr>
              <a:t>management </a:t>
            </a:r>
            <a:r>
              <a:rPr lang="en-GB" sz="1400" dirty="0" smtClean="0">
                <a:solidFill>
                  <a:schemeClr val="bg1">
                    <a:lumMod val="50000"/>
                  </a:schemeClr>
                </a:solidFill>
                <a:latin typeface="Arial" charset="0"/>
                <a:cs typeface="Arial" charset="0"/>
              </a:rPr>
              <a:t>tool to </a:t>
            </a:r>
            <a:r>
              <a:rPr lang="en-GB" sz="1400" dirty="0">
                <a:solidFill>
                  <a:schemeClr val="bg1">
                    <a:lumMod val="50000"/>
                  </a:schemeClr>
                </a:solidFill>
                <a:latin typeface="Arial" charset="0"/>
                <a:cs typeface="Arial" charset="0"/>
              </a:rPr>
              <a:t>support NHS England responsible officers in the execution of their revalidation responsibilities.</a:t>
            </a:r>
          </a:p>
        </p:txBody>
      </p:sp>
      <p:sp>
        <p:nvSpPr>
          <p:cNvPr id="70" name="Rounded Rectangle 69"/>
          <p:cNvSpPr/>
          <p:nvPr/>
        </p:nvSpPr>
        <p:spPr>
          <a:xfrm>
            <a:off x="1532122" y="5200650"/>
            <a:ext cx="1874113" cy="51561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Business Planning</a:t>
            </a:r>
            <a:endParaRPr lang="en-GB" sz="1600" dirty="0"/>
          </a:p>
        </p:txBody>
      </p:sp>
      <p:sp>
        <p:nvSpPr>
          <p:cNvPr id="71" name="Rectangle 70"/>
          <p:cNvSpPr/>
          <p:nvPr/>
        </p:nvSpPr>
        <p:spPr>
          <a:xfrm>
            <a:off x="3416243" y="5200650"/>
            <a:ext cx="5563983" cy="5156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bg1">
                    <a:lumMod val="50000"/>
                  </a:schemeClr>
                </a:solidFill>
                <a:latin typeface="Arial" charset="0"/>
                <a:cs typeface="Arial" charset="0"/>
              </a:rPr>
              <a:t>To ensure that adequate resources, plans and funding is in place for 2014/15 &amp; 2015/16</a:t>
            </a:r>
            <a:endParaRPr lang="en-GB" sz="1400" dirty="0">
              <a:solidFill>
                <a:schemeClr val="bg1">
                  <a:lumMod val="50000"/>
                </a:schemeClr>
              </a:solidFill>
              <a:latin typeface="Arial" charset="0"/>
              <a:cs typeface="Arial" charset="0"/>
            </a:endParaRPr>
          </a:p>
        </p:txBody>
      </p:sp>
      <p:sp>
        <p:nvSpPr>
          <p:cNvPr id="72" name="Rounded Rectangle 71"/>
          <p:cNvSpPr/>
          <p:nvPr/>
        </p:nvSpPr>
        <p:spPr>
          <a:xfrm>
            <a:off x="1532122" y="1121938"/>
            <a:ext cx="1874112" cy="48778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Responding to Concerns</a:t>
            </a:r>
            <a:endParaRPr lang="en-GB" sz="1600" dirty="0"/>
          </a:p>
        </p:txBody>
      </p:sp>
      <p:sp>
        <p:nvSpPr>
          <p:cNvPr id="73" name="Rectangle 72"/>
          <p:cNvSpPr/>
          <p:nvPr/>
        </p:nvSpPr>
        <p:spPr>
          <a:xfrm>
            <a:off x="3416258" y="1121938"/>
            <a:ext cx="5526649" cy="48778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lumMod val="50000"/>
                  </a:schemeClr>
                </a:solidFill>
                <a:latin typeface="Arial" charset="0"/>
                <a:cs typeface="Arial" charset="0"/>
              </a:rPr>
              <a:t>To ensure there is a unified policy and </a:t>
            </a:r>
            <a:r>
              <a:rPr lang="en-GB" sz="1400" dirty="0" smtClean="0">
                <a:solidFill>
                  <a:schemeClr val="bg1">
                    <a:lumMod val="50000"/>
                  </a:schemeClr>
                </a:solidFill>
                <a:latin typeface="Arial" charset="0"/>
                <a:cs typeface="Arial" charset="0"/>
              </a:rPr>
              <a:t>standardised approach for </a:t>
            </a:r>
            <a:r>
              <a:rPr lang="en-GB" sz="1400" dirty="0">
                <a:solidFill>
                  <a:schemeClr val="bg1">
                    <a:lumMod val="50000"/>
                  </a:schemeClr>
                </a:solidFill>
                <a:latin typeface="Arial" charset="0"/>
                <a:cs typeface="Arial" charset="0"/>
              </a:rPr>
              <a:t>responding to </a:t>
            </a:r>
            <a:r>
              <a:rPr lang="en-GB" sz="1400" dirty="0" smtClean="0">
                <a:solidFill>
                  <a:schemeClr val="bg1">
                    <a:lumMod val="50000"/>
                  </a:schemeClr>
                </a:solidFill>
                <a:latin typeface="Arial" charset="0"/>
                <a:cs typeface="Arial" charset="0"/>
              </a:rPr>
              <a:t>concerns (including remediation) within NHS England</a:t>
            </a:r>
            <a:endParaRPr lang="en-GB" sz="1400" dirty="0">
              <a:solidFill>
                <a:schemeClr val="bg1">
                  <a:lumMod val="50000"/>
                </a:schemeClr>
              </a:solidFill>
              <a:latin typeface="Arial" charset="0"/>
              <a:cs typeface="Arial" charset="0"/>
            </a:endParaRPr>
          </a:p>
        </p:txBody>
      </p:sp>
      <p:sp>
        <p:nvSpPr>
          <p:cNvPr id="74" name="Rounded Rectangle 73"/>
          <p:cNvSpPr/>
          <p:nvPr/>
        </p:nvSpPr>
        <p:spPr>
          <a:xfrm rot="16200000">
            <a:off x="-1540659" y="3200759"/>
            <a:ext cx="4790801" cy="63315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Programme Management Office</a:t>
            </a:r>
            <a:endParaRPr lang="en-GB" dirty="0"/>
          </a:p>
        </p:txBody>
      </p:sp>
      <p:cxnSp>
        <p:nvCxnSpPr>
          <p:cNvPr id="87" name="Straight Connector 86"/>
          <p:cNvCxnSpPr>
            <a:stCxn id="72" idx="1"/>
          </p:cNvCxnSpPr>
          <p:nvPr/>
        </p:nvCxnSpPr>
        <p:spPr>
          <a:xfrm flipH="1" flipV="1">
            <a:off x="1171322" y="1365831"/>
            <a:ext cx="360800" cy="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68" idx="1"/>
          </p:cNvCxnSpPr>
          <p:nvPr/>
        </p:nvCxnSpPr>
        <p:spPr>
          <a:xfrm flipH="1" flipV="1">
            <a:off x="1171320" y="2116521"/>
            <a:ext cx="360802" cy="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63" idx="1"/>
          </p:cNvCxnSpPr>
          <p:nvPr/>
        </p:nvCxnSpPr>
        <p:spPr>
          <a:xfrm flipH="1">
            <a:off x="1171322" y="3819525"/>
            <a:ext cx="360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70" idx="1"/>
          </p:cNvCxnSpPr>
          <p:nvPr/>
        </p:nvCxnSpPr>
        <p:spPr>
          <a:xfrm flipH="1">
            <a:off x="1171322" y="5458457"/>
            <a:ext cx="360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55" idx="1"/>
          </p:cNvCxnSpPr>
          <p:nvPr/>
        </p:nvCxnSpPr>
        <p:spPr>
          <a:xfrm flipH="1">
            <a:off x="1171322" y="2863568"/>
            <a:ext cx="360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08" name="Rectangle 107"/>
          <p:cNvSpPr/>
          <p:nvPr/>
        </p:nvSpPr>
        <p:spPr>
          <a:xfrm>
            <a:off x="2268667" y="6096964"/>
            <a:ext cx="4611296" cy="291162"/>
          </a:xfrm>
          <a:prstGeom prst="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lumMod val="50000"/>
                  </a:schemeClr>
                </a:solidFill>
                <a:latin typeface="Arial" charset="0"/>
                <a:cs typeface="Arial" charset="0"/>
              </a:rPr>
              <a:t>Stakeholder Engagement and Communications</a:t>
            </a:r>
            <a:endParaRPr lang="en-GB" sz="1600" dirty="0">
              <a:solidFill>
                <a:schemeClr val="bg1">
                  <a:lumMod val="50000"/>
                </a:schemeClr>
              </a:solidFill>
            </a:endParaRPr>
          </a:p>
        </p:txBody>
      </p:sp>
      <p:cxnSp>
        <p:nvCxnSpPr>
          <p:cNvPr id="5130" name="Elbow Connector 5129"/>
          <p:cNvCxnSpPr>
            <a:stCxn id="74" idx="1"/>
          </p:cNvCxnSpPr>
          <p:nvPr/>
        </p:nvCxnSpPr>
        <p:spPr>
          <a:xfrm rot="16200000" flipH="1">
            <a:off x="1437745" y="5329734"/>
            <a:ext cx="247918" cy="1413925"/>
          </a:xfrm>
          <a:prstGeom prst="bentConnector2">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2268666" y="6394945"/>
            <a:ext cx="4611297" cy="291162"/>
          </a:xfrm>
          <a:prstGeom prst="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bg1">
                    <a:lumMod val="50000"/>
                  </a:schemeClr>
                </a:solidFill>
                <a:latin typeface="Arial" charset="0"/>
                <a:cs typeface="Arial" charset="0"/>
              </a:rPr>
              <a:t>Benefits Realisation Plan</a:t>
            </a:r>
            <a:endParaRPr lang="en-GB" sz="1600" dirty="0">
              <a:solidFill>
                <a:schemeClr val="bg1">
                  <a:lumMod val="50000"/>
                </a:schemeClr>
              </a:solidFill>
            </a:endParaRPr>
          </a:p>
        </p:txBody>
      </p:sp>
      <p:sp>
        <p:nvSpPr>
          <p:cNvPr id="28" name="Rounded Rectangle 27"/>
          <p:cNvSpPr/>
          <p:nvPr/>
        </p:nvSpPr>
        <p:spPr>
          <a:xfrm>
            <a:off x="1532122" y="4524375"/>
            <a:ext cx="1874108" cy="5179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Responsible Officers</a:t>
            </a:r>
            <a:endParaRPr lang="en-GB" sz="1600" dirty="0"/>
          </a:p>
        </p:txBody>
      </p:sp>
      <p:sp>
        <p:nvSpPr>
          <p:cNvPr id="29" name="Rectangle 28"/>
          <p:cNvSpPr/>
          <p:nvPr/>
        </p:nvSpPr>
        <p:spPr>
          <a:xfrm>
            <a:off x="3406233" y="4524375"/>
            <a:ext cx="5563970" cy="5179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GB" sz="1400" dirty="0">
                <a:solidFill>
                  <a:schemeClr val="bg1">
                    <a:lumMod val="50000"/>
                  </a:schemeClr>
                </a:solidFill>
              </a:rPr>
              <a:t>To develop </a:t>
            </a:r>
            <a:r>
              <a:rPr lang="en-GB" sz="1400" dirty="0" smtClean="0">
                <a:solidFill>
                  <a:schemeClr val="bg1">
                    <a:lumMod val="50000"/>
                  </a:schemeClr>
                </a:solidFill>
              </a:rPr>
              <a:t>&amp; provide tools and templates to assist Responsible Officers in carrying out their duties</a:t>
            </a:r>
            <a:endParaRPr lang="en-GB" sz="1400" b="1" dirty="0">
              <a:solidFill>
                <a:schemeClr val="bg1">
                  <a:lumMod val="50000"/>
                </a:schemeClr>
              </a:solidFill>
              <a:latin typeface="Arial" charset="0"/>
              <a:cs typeface="Arial" charset="0"/>
            </a:endParaRPr>
          </a:p>
        </p:txBody>
      </p:sp>
      <p:cxnSp>
        <p:nvCxnSpPr>
          <p:cNvPr id="30" name="Straight Connector 29"/>
          <p:cNvCxnSpPr>
            <a:stCxn id="28" idx="1"/>
          </p:cNvCxnSpPr>
          <p:nvPr/>
        </p:nvCxnSpPr>
        <p:spPr>
          <a:xfrm flipH="1">
            <a:off x="1171322" y="4783325"/>
            <a:ext cx="360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74" idx="1"/>
            <a:endCxn id="25" idx="1"/>
          </p:cNvCxnSpPr>
          <p:nvPr/>
        </p:nvCxnSpPr>
        <p:spPr>
          <a:xfrm rot="16200000" flipH="1">
            <a:off x="1247810" y="5519670"/>
            <a:ext cx="627788" cy="1413924"/>
          </a:xfrm>
          <a:prstGeom prst="bentConnector2">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Tree>
    <p:extLst>
      <p:ext uri="{BB962C8B-B14F-4D97-AF65-F5344CB8AC3E}">
        <p14:creationId xmlns:p14="http://schemas.microsoft.com/office/powerpoint/2010/main" val="571991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21</a:t>
            </a:fld>
            <a:endParaRPr lang="en-GB"/>
          </a:p>
        </p:txBody>
      </p:sp>
      <p:sp>
        <p:nvSpPr>
          <p:cNvPr id="4"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The chain of FQA:</a:t>
            </a:r>
          </a:p>
        </p:txBody>
      </p:sp>
      <p:sp>
        <p:nvSpPr>
          <p:cNvPr id="5" name="Rectangle 3"/>
          <p:cNvSpPr txBox="1">
            <a:spLocks noChangeArrowheads="1"/>
          </p:cNvSpPr>
          <p:nvPr/>
        </p:nvSpPr>
        <p:spPr>
          <a:xfrm>
            <a:off x="539750" y="1025066"/>
            <a:ext cx="8099425" cy="4525962"/>
          </a:xfrm>
          <a:prstGeom prst="rect">
            <a:avLst/>
          </a:prstGeom>
        </p:spPr>
        <p:txBody>
          <a:bodyPr/>
          <a:lst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en-US" b="1" i="1" dirty="0" smtClean="0"/>
              <a:t>1 Quarterly reporting </a:t>
            </a:r>
            <a:r>
              <a:rPr lang="en-GB" altLang="en-US" dirty="0" smtClean="0"/>
              <a:t>feeds into: </a:t>
            </a:r>
            <a:endParaRPr lang="en-GB" altLang="en-US" i="1" dirty="0" smtClean="0"/>
          </a:p>
          <a:p>
            <a:pPr marL="215900" lvl="1" indent="0">
              <a:buNone/>
            </a:pPr>
            <a:r>
              <a:rPr lang="en-GB" altLang="en-US" b="1" i="1" dirty="0" smtClean="0"/>
              <a:t>2 Annual organisational Audit </a:t>
            </a:r>
            <a:r>
              <a:rPr lang="en-GB" altLang="en-US" dirty="0" smtClean="0"/>
              <a:t>(AOA), which feeds into:</a:t>
            </a:r>
          </a:p>
          <a:p>
            <a:pPr marL="0" indent="0">
              <a:buNone/>
            </a:pPr>
            <a:r>
              <a:rPr lang="en-GB" altLang="en-US" dirty="0"/>
              <a:t>	</a:t>
            </a:r>
            <a:r>
              <a:rPr lang="en-GB" altLang="en-US" dirty="0" smtClean="0"/>
              <a:t>	3 </a:t>
            </a:r>
            <a:r>
              <a:rPr lang="en-GB" altLang="en-US" b="1" i="1" dirty="0" smtClean="0"/>
              <a:t>Annual report</a:t>
            </a:r>
            <a:r>
              <a:rPr lang="en-GB" altLang="en-US" dirty="0" smtClean="0"/>
              <a:t>, which feeds into:</a:t>
            </a:r>
          </a:p>
          <a:p>
            <a:pPr marL="0" indent="0">
              <a:buNone/>
            </a:pPr>
            <a:r>
              <a:rPr lang="en-GB" altLang="en-US" dirty="0" smtClean="0"/>
              <a:t>			4 Board </a:t>
            </a:r>
            <a:r>
              <a:rPr lang="en-GB" altLang="en-US" b="1" i="1" dirty="0" smtClean="0"/>
              <a:t>statement of compliance </a:t>
            </a:r>
            <a:r>
              <a:rPr lang="en-GB" altLang="en-US" dirty="0" smtClean="0"/>
              <a:t>with regulations.</a:t>
            </a:r>
            <a:r>
              <a:rPr lang="en-GB" altLang="en-US" sz="2800" i="1" dirty="0" smtClean="0"/>
              <a:t>	</a:t>
            </a:r>
          </a:p>
          <a:p>
            <a:pPr marL="0" indent="0">
              <a:buNone/>
            </a:pPr>
            <a:endParaRPr lang="en-GB" altLang="en-US" sz="2800" i="1" dirty="0"/>
          </a:p>
          <a:p>
            <a:pPr marL="0" indent="0">
              <a:buNone/>
            </a:pPr>
            <a:r>
              <a:rPr lang="en-GB" altLang="en-US" dirty="0" smtClean="0"/>
              <a:t>AOA is the key, and assesses:</a:t>
            </a:r>
          </a:p>
          <a:p>
            <a:r>
              <a:rPr lang="en-GB" altLang="en-US" dirty="0" smtClean="0"/>
              <a:t>RO mechanics</a:t>
            </a:r>
          </a:p>
          <a:p>
            <a:r>
              <a:rPr lang="en-GB" altLang="en-US" dirty="0" smtClean="0"/>
              <a:t>Appraisal </a:t>
            </a:r>
          </a:p>
          <a:p>
            <a:r>
              <a:rPr lang="en-GB" altLang="en-US" dirty="0" smtClean="0"/>
              <a:t>Monitoring performance and responding to concerns</a:t>
            </a:r>
          </a:p>
          <a:p>
            <a:r>
              <a:rPr lang="en-GB" altLang="en-US" dirty="0" smtClean="0"/>
              <a:t>Pre-employment checks	</a:t>
            </a:r>
            <a:r>
              <a:rPr lang="en-GB" altLang="en-US" sz="2800" i="1" dirty="0" smtClean="0"/>
              <a:t>	</a:t>
            </a:r>
          </a:p>
          <a:p>
            <a:pPr marL="514350" indent="-514350"/>
            <a:endParaRPr lang="en-GB" altLang="en-US" sz="2800" dirty="0" smtClean="0"/>
          </a:p>
        </p:txBody>
      </p:sp>
    </p:spTree>
    <p:extLst>
      <p:ext uri="{BB962C8B-B14F-4D97-AF65-F5344CB8AC3E}">
        <p14:creationId xmlns:p14="http://schemas.microsoft.com/office/powerpoint/2010/main" val="44174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22</a:t>
            </a:fld>
            <a:endParaRPr lang="en-GB"/>
          </a:p>
        </p:txBody>
      </p:sp>
      <p:sp>
        <p:nvSpPr>
          <p:cNvPr id="4"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QA Appraisal Headlines in AOA:</a:t>
            </a:r>
          </a:p>
        </p:txBody>
      </p:sp>
      <p:sp>
        <p:nvSpPr>
          <p:cNvPr id="5" name="Rectangle 3"/>
          <p:cNvSpPr txBox="1">
            <a:spLocks noChangeArrowheads="1"/>
          </p:cNvSpPr>
          <p:nvPr/>
        </p:nvSpPr>
        <p:spPr>
          <a:xfrm>
            <a:off x="539750" y="1025066"/>
            <a:ext cx="8099425" cy="4525962"/>
          </a:xfrm>
          <a:prstGeom prst="rect">
            <a:avLst/>
          </a:prstGeom>
        </p:spPr>
        <p:txBody>
          <a:bodyPr/>
          <a:lst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altLang="en-US" sz="2800" dirty="0" smtClean="0"/>
              <a:t>Appraisal policy</a:t>
            </a:r>
          </a:p>
          <a:p>
            <a:pPr marL="514350" indent="-514350">
              <a:buFont typeface="+mj-lt"/>
              <a:buAutoNum type="arabicPeriod"/>
            </a:pPr>
            <a:r>
              <a:rPr lang="en-GB" altLang="en-US" sz="2800" dirty="0" smtClean="0"/>
              <a:t>Audit of appraisal rates</a:t>
            </a:r>
          </a:p>
          <a:p>
            <a:pPr marL="514350" indent="-514350">
              <a:buFont typeface="+mj-lt"/>
              <a:buAutoNum type="arabicPeriod"/>
            </a:pPr>
            <a:r>
              <a:rPr lang="en-GB" altLang="en-US" sz="2800" dirty="0" smtClean="0"/>
              <a:t>Exception audit of appraisals not done</a:t>
            </a:r>
          </a:p>
          <a:p>
            <a:pPr marL="514350" indent="-514350">
              <a:buFont typeface="+mj-lt"/>
              <a:buAutoNum type="arabicPeriod"/>
            </a:pPr>
            <a:r>
              <a:rPr lang="en-GB" altLang="en-US" sz="2800" dirty="0" smtClean="0"/>
              <a:t>QA of appraisal inputs and outputs</a:t>
            </a:r>
          </a:p>
          <a:p>
            <a:pPr marL="514350" indent="-514350">
              <a:buFont typeface="+mj-lt"/>
              <a:buAutoNum type="arabicPeriod"/>
            </a:pPr>
            <a:r>
              <a:rPr lang="en-GB" altLang="en-US" sz="2800" dirty="0" smtClean="0"/>
              <a:t>Supporting information</a:t>
            </a:r>
          </a:p>
          <a:p>
            <a:pPr marL="514350" indent="-514350">
              <a:buFont typeface="+mj-lt"/>
              <a:buAutoNum type="arabicPeriod"/>
            </a:pPr>
            <a:r>
              <a:rPr lang="en-GB" altLang="en-US" sz="2800" dirty="0" smtClean="0"/>
              <a:t>Sufficient appraiser capacity</a:t>
            </a:r>
          </a:p>
          <a:p>
            <a:pPr marL="514350" indent="-514350">
              <a:buFont typeface="+mj-lt"/>
              <a:buAutoNum type="arabicPeriod"/>
            </a:pPr>
            <a:r>
              <a:rPr lang="en-GB" altLang="en-US" sz="2800" dirty="0" smtClean="0"/>
              <a:t>Appraisers trained and supported</a:t>
            </a:r>
            <a:r>
              <a:rPr lang="en-GB" altLang="en-US" sz="2800" i="1" dirty="0" smtClean="0"/>
              <a:t>	</a:t>
            </a:r>
          </a:p>
          <a:p>
            <a:pPr marL="514350" indent="-514350"/>
            <a:endParaRPr lang="en-GB" altLang="en-US" sz="2800" dirty="0" smtClean="0"/>
          </a:p>
        </p:txBody>
      </p:sp>
    </p:spTree>
    <p:extLst>
      <p:ext uri="{BB962C8B-B14F-4D97-AF65-F5344CB8AC3E}">
        <p14:creationId xmlns:p14="http://schemas.microsoft.com/office/powerpoint/2010/main" val="2329142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23</a:t>
            </a:fld>
            <a:endParaRPr lang="en-GB"/>
          </a:p>
        </p:txBody>
      </p:sp>
      <p:sp>
        <p:nvSpPr>
          <p:cNvPr id="4"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Fundamental to quality:</a:t>
            </a:r>
          </a:p>
        </p:txBody>
      </p:sp>
      <p:sp>
        <p:nvSpPr>
          <p:cNvPr id="5" name="Content Placeholder 2"/>
          <p:cNvSpPr txBox="1">
            <a:spLocks/>
          </p:cNvSpPr>
          <p:nvPr/>
        </p:nvSpPr>
        <p:spPr>
          <a:xfrm>
            <a:off x="539750" y="1709738"/>
            <a:ext cx="7993063" cy="4416425"/>
          </a:xfrm>
          <a:prstGeom prst="rect">
            <a:avLst/>
          </a:prstGeom>
        </p:spPr>
        <p:txBody>
          <a:bodyPr lIns="0" tIns="0" rIns="0" bIns="0"/>
          <a:lstStyle>
            <a:lvl1pPr marL="342900" indent="-342900" algn="l" rtl="0" eaLnBrk="0" fontAlgn="base" hangingPunct="0">
              <a:lnSpc>
                <a:spcPct val="90000"/>
              </a:lnSpc>
              <a:spcBef>
                <a:spcPct val="0"/>
              </a:spcBef>
              <a:spcAft>
                <a:spcPct val="0"/>
              </a:spcAft>
              <a:defRPr sz="2800" b="1">
                <a:solidFill>
                  <a:srgbClr val="0072C6"/>
                </a:solidFill>
                <a:latin typeface="+mn-lt"/>
                <a:ea typeface="+mn-ea"/>
                <a:cs typeface="+mn-cs"/>
                <a:sym typeface="Arial" pitchFamily="34" charset="0"/>
              </a:defRPr>
            </a:lvl1pPr>
            <a:lvl2pPr marL="742950" indent="-285750" algn="l" rtl="0" eaLnBrk="0" fontAlgn="base" hangingPunct="0">
              <a:lnSpc>
                <a:spcPct val="90000"/>
              </a:lnSpc>
              <a:spcBef>
                <a:spcPct val="0"/>
              </a:spcBef>
              <a:spcAft>
                <a:spcPct val="0"/>
              </a:spcAft>
              <a:defRPr sz="2800" b="1">
                <a:solidFill>
                  <a:srgbClr val="0072C6"/>
                </a:solidFill>
                <a:latin typeface="+mn-lt"/>
                <a:cs typeface="+mn-cs"/>
                <a:sym typeface="Arial" pitchFamily="34" charset="0"/>
              </a:defRPr>
            </a:lvl2pPr>
            <a:lvl3pPr marL="1143000" indent="-228600" algn="l" rtl="0" eaLnBrk="0" fontAlgn="base" hangingPunct="0">
              <a:lnSpc>
                <a:spcPct val="90000"/>
              </a:lnSpc>
              <a:spcBef>
                <a:spcPct val="0"/>
              </a:spcBef>
              <a:spcAft>
                <a:spcPct val="0"/>
              </a:spcAft>
              <a:defRPr sz="2800" b="1">
                <a:solidFill>
                  <a:srgbClr val="0072C6"/>
                </a:solidFill>
                <a:latin typeface="+mn-lt"/>
                <a:cs typeface="+mn-cs"/>
                <a:sym typeface="Arial" pitchFamily="34" charset="0"/>
              </a:defRPr>
            </a:lvl3pPr>
            <a:lvl4pPr marL="1600200" indent="-228600" algn="l" rtl="0" eaLnBrk="0" fontAlgn="base" hangingPunct="0">
              <a:lnSpc>
                <a:spcPct val="90000"/>
              </a:lnSpc>
              <a:spcBef>
                <a:spcPct val="0"/>
              </a:spcBef>
              <a:spcAft>
                <a:spcPct val="0"/>
              </a:spcAft>
              <a:defRPr sz="2800" b="1">
                <a:solidFill>
                  <a:srgbClr val="0072C6"/>
                </a:solidFill>
                <a:latin typeface="+mn-lt"/>
                <a:cs typeface="+mn-cs"/>
                <a:sym typeface="Arial" pitchFamily="34" charset="0"/>
              </a:defRPr>
            </a:lvl4pPr>
            <a:lvl5pPr marL="2057400" indent="-228600" algn="l" rtl="0" eaLnBrk="0" fontAlgn="base" hangingPunct="0">
              <a:lnSpc>
                <a:spcPct val="90000"/>
              </a:lnSpc>
              <a:spcBef>
                <a:spcPct val="0"/>
              </a:spcBef>
              <a:spcAft>
                <a:spcPct val="0"/>
              </a:spcAft>
              <a:defRPr sz="2800" b="1">
                <a:solidFill>
                  <a:srgbClr val="0072C6"/>
                </a:solidFill>
                <a:latin typeface="+mn-lt"/>
                <a:cs typeface="+mn-cs"/>
                <a:sym typeface="Arial" pitchFamily="34" charset="0"/>
              </a:defRPr>
            </a:lvl5pPr>
            <a:lvl6pPr marL="457200" algn="l" rtl="0" fontAlgn="base" hangingPunct="0">
              <a:lnSpc>
                <a:spcPct val="90000"/>
              </a:lnSpc>
              <a:spcBef>
                <a:spcPct val="0"/>
              </a:spcBef>
              <a:spcAft>
                <a:spcPct val="0"/>
              </a:spcAft>
              <a:defRPr sz="2800" b="1">
                <a:solidFill>
                  <a:srgbClr val="0072C6"/>
                </a:solidFill>
                <a:latin typeface="+mn-lt"/>
                <a:cs typeface="+mn-cs"/>
                <a:sym typeface="Arial" pitchFamily="34" charset="0"/>
              </a:defRPr>
            </a:lvl6pPr>
            <a:lvl7pPr marL="914400" algn="l" rtl="0" fontAlgn="base" hangingPunct="0">
              <a:lnSpc>
                <a:spcPct val="90000"/>
              </a:lnSpc>
              <a:spcBef>
                <a:spcPct val="0"/>
              </a:spcBef>
              <a:spcAft>
                <a:spcPct val="0"/>
              </a:spcAft>
              <a:defRPr sz="2800" b="1">
                <a:solidFill>
                  <a:srgbClr val="0072C6"/>
                </a:solidFill>
                <a:latin typeface="+mn-lt"/>
                <a:cs typeface="+mn-cs"/>
                <a:sym typeface="Arial" pitchFamily="34" charset="0"/>
              </a:defRPr>
            </a:lvl7pPr>
            <a:lvl8pPr marL="1371600" algn="l" rtl="0" fontAlgn="base" hangingPunct="0">
              <a:lnSpc>
                <a:spcPct val="90000"/>
              </a:lnSpc>
              <a:spcBef>
                <a:spcPct val="0"/>
              </a:spcBef>
              <a:spcAft>
                <a:spcPct val="0"/>
              </a:spcAft>
              <a:defRPr sz="2800" b="1">
                <a:solidFill>
                  <a:srgbClr val="0072C6"/>
                </a:solidFill>
                <a:latin typeface="+mn-lt"/>
                <a:cs typeface="+mn-cs"/>
                <a:sym typeface="Arial" pitchFamily="34" charset="0"/>
              </a:defRPr>
            </a:lvl8pPr>
            <a:lvl9pPr marL="1828800" algn="l" rtl="0" fontAlgn="base" hangingPunct="0">
              <a:lnSpc>
                <a:spcPct val="90000"/>
              </a:lnSpc>
              <a:spcBef>
                <a:spcPct val="0"/>
              </a:spcBef>
              <a:spcAft>
                <a:spcPct val="0"/>
              </a:spcAft>
              <a:defRPr sz="2800" b="1">
                <a:solidFill>
                  <a:srgbClr val="0072C6"/>
                </a:solidFill>
                <a:latin typeface="+mn-lt"/>
                <a:cs typeface="+mn-cs"/>
                <a:sym typeface="Arial" pitchFamily="34" charset="0"/>
              </a:defRPr>
            </a:lvl9pPr>
          </a:lstStyle>
          <a:p>
            <a:pPr eaLnBrk="1" hangingPunct="1">
              <a:defRPr/>
            </a:pPr>
            <a:r>
              <a:rPr lang="en-GB" sz="2400" dirty="0" smtClean="0">
                <a:solidFill>
                  <a:schemeClr val="tx1"/>
                </a:solidFill>
              </a:rPr>
              <a:t>Quantity</a:t>
            </a:r>
          </a:p>
          <a:p>
            <a:pPr eaLnBrk="1" hangingPunct="1">
              <a:defRPr/>
            </a:pPr>
            <a:endParaRPr lang="en-GB" sz="2400" dirty="0">
              <a:solidFill>
                <a:schemeClr val="tx1"/>
              </a:solidFill>
            </a:endParaRPr>
          </a:p>
          <a:p>
            <a:pPr marL="457200" indent="-457200" eaLnBrk="1" hangingPunct="1">
              <a:buFont typeface="Wingdings" pitchFamily="2" charset="2"/>
              <a:buChar char="ü"/>
              <a:defRPr/>
            </a:pPr>
            <a:r>
              <a:rPr lang="en-GB" sz="2400" b="0" dirty="0" smtClean="0">
                <a:solidFill>
                  <a:schemeClr val="tx1"/>
                </a:solidFill>
              </a:rPr>
              <a:t>	Provide appraisal for all doctors</a:t>
            </a:r>
          </a:p>
          <a:p>
            <a:pPr eaLnBrk="1" hangingPunct="1">
              <a:defRPr/>
            </a:pPr>
            <a:endParaRPr lang="en-GB" sz="2400" dirty="0">
              <a:solidFill>
                <a:schemeClr val="tx1"/>
              </a:solidFill>
            </a:endParaRPr>
          </a:p>
          <a:p>
            <a:pPr eaLnBrk="1" hangingPunct="1">
              <a:defRPr/>
            </a:pPr>
            <a:r>
              <a:rPr lang="en-GB" sz="2400" dirty="0" smtClean="0">
                <a:solidFill>
                  <a:schemeClr val="tx1"/>
                </a:solidFill>
              </a:rPr>
              <a:t>Quality</a:t>
            </a:r>
          </a:p>
          <a:p>
            <a:pPr eaLnBrk="1" hangingPunct="1">
              <a:defRPr/>
            </a:pPr>
            <a:endParaRPr lang="en-GB" sz="2400" dirty="0">
              <a:solidFill>
                <a:schemeClr val="tx1"/>
              </a:solidFill>
            </a:endParaRPr>
          </a:p>
          <a:p>
            <a:pPr marL="457200" indent="-457200" eaLnBrk="1" hangingPunct="1">
              <a:buFont typeface="Wingdings" pitchFamily="2" charset="2"/>
              <a:buChar char="ü"/>
              <a:defRPr/>
            </a:pPr>
            <a:r>
              <a:rPr lang="en-GB" sz="2400" b="0" dirty="0" smtClean="0">
                <a:solidFill>
                  <a:schemeClr val="tx1"/>
                </a:solidFill>
              </a:rPr>
              <a:t>	Provide good appraisal</a:t>
            </a:r>
          </a:p>
          <a:p>
            <a:pPr marL="0" indent="0">
              <a:defRPr/>
            </a:pPr>
            <a:endParaRPr lang="en-GB" sz="2400" dirty="0" smtClean="0">
              <a:solidFill>
                <a:schemeClr val="tx1"/>
              </a:solidFill>
            </a:endParaRPr>
          </a:p>
          <a:p>
            <a:pPr>
              <a:defRPr/>
            </a:pPr>
            <a:endParaRPr lang="en-GB" sz="2400" dirty="0" smtClean="0">
              <a:solidFill>
                <a:schemeClr val="tx1"/>
              </a:solidFill>
            </a:endParaRPr>
          </a:p>
        </p:txBody>
      </p:sp>
    </p:spTree>
    <p:extLst>
      <p:ext uri="{BB962C8B-B14F-4D97-AF65-F5344CB8AC3E}">
        <p14:creationId xmlns:p14="http://schemas.microsoft.com/office/powerpoint/2010/main" val="208056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24</a:t>
            </a:fld>
            <a:endParaRPr lang="en-GB"/>
          </a:p>
        </p:txBody>
      </p:sp>
      <p:sp>
        <p:nvSpPr>
          <p:cNvPr id="4"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All England Appraisal Network:</a:t>
            </a:r>
          </a:p>
        </p:txBody>
      </p:sp>
      <p:sp>
        <p:nvSpPr>
          <p:cNvPr id="5" name="Rectangle 3"/>
          <p:cNvSpPr txBox="1">
            <a:spLocks noChangeArrowheads="1"/>
          </p:cNvSpPr>
          <p:nvPr/>
        </p:nvSpPr>
        <p:spPr>
          <a:xfrm>
            <a:off x="539750" y="1025065"/>
            <a:ext cx="8099425" cy="4843471"/>
          </a:xfrm>
          <a:prstGeom prst="rect">
            <a:avLst/>
          </a:prstGeom>
        </p:spPr>
        <p:txBody>
          <a:bodyPr/>
          <a:lst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altLang="en-US" sz="2800" dirty="0" smtClean="0"/>
              <a:t>Local 				</a:t>
            </a:r>
            <a:r>
              <a:rPr lang="en-GB" altLang="en-US" sz="2000" dirty="0" smtClean="0"/>
              <a:t>(circa 650 designated bodies) </a:t>
            </a:r>
          </a:p>
          <a:p>
            <a:pPr marL="514350" indent="-514350">
              <a:buFont typeface="+mj-lt"/>
              <a:buAutoNum type="arabicPeriod"/>
            </a:pPr>
            <a:r>
              <a:rPr lang="en-GB" altLang="en-US" sz="2800" dirty="0" smtClean="0"/>
              <a:t>Regional		</a:t>
            </a:r>
            <a:r>
              <a:rPr lang="en-GB" altLang="en-US" sz="2000" dirty="0" smtClean="0"/>
              <a:t>(The leads from each designated body) </a:t>
            </a:r>
          </a:p>
          <a:p>
            <a:pPr marL="514350" indent="-514350">
              <a:buFont typeface="+mj-lt"/>
              <a:buAutoNum type="arabicPeriod"/>
            </a:pPr>
            <a:r>
              <a:rPr lang="en-GB" altLang="en-US" sz="2800" dirty="0" smtClean="0"/>
              <a:t>National		</a:t>
            </a:r>
            <a:r>
              <a:rPr lang="en-GB" altLang="en-US" sz="2000" dirty="0" smtClean="0"/>
              <a:t>(The regional leads)</a:t>
            </a:r>
            <a:endParaRPr lang="en-GB" altLang="en-US" sz="2800" dirty="0" smtClean="0"/>
          </a:p>
          <a:p>
            <a:pPr marL="514350" indent="-514350">
              <a:buFont typeface="+mj-lt"/>
              <a:buAutoNum type="arabicPeriod"/>
            </a:pPr>
            <a:endParaRPr lang="en-GB" altLang="en-US" sz="2800" dirty="0"/>
          </a:p>
          <a:p>
            <a:pPr marL="0" indent="0">
              <a:buNone/>
            </a:pPr>
            <a:r>
              <a:rPr lang="en-GB" altLang="en-US" sz="2800" dirty="0" smtClean="0"/>
              <a:t>Communication feeds both ways.</a:t>
            </a:r>
          </a:p>
          <a:p>
            <a:pPr marL="0" indent="0">
              <a:buNone/>
            </a:pPr>
            <a:r>
              <a:rPr lang="en-GB" altLang="en-US" sz="2800" dirty="0" smtClean="0"/>
              <a:t>It means your local lead has a conduit to the regional level.</a:t>
            </a:r>
          </a:p>
          <a:p>
            <a:pPr marL="0" indent="0">
              <a:buNone/>
            </a:pPr>
            <a:r>
              <a:rPr lang="en-GB" altLang="en-US" sz="2800" dirty="0" smtClean="0"/>
              <a:t>Meetings develop shared blueprint:</a:t>
            </a:r>
          </a:p>
          <a:p>
            <a:r>
              <a:rPr lang="en-GB" altLang="en-US" sz="2800" dirty="0" smtClean="0"/>
              <a:t>Topical update</a:t>
            </a:r>
          </a:p>
          <a:p>
            <a:r>
              <a:rPr lang="en-GB" altLang="en-US" sz="2800" dirty="0" smtClean="0"/>
              <a:t>‘Bring and borrow’</a:t>
            </a:r>
          </a:p>
          <a:p>
            <a:r>
              <a:rPr lang="en-GB" altLang="en-US" sz="2800" dirty="0" smtClean="0"/>
              <a:t>Scenario discussion</a:t>
            </a:r>
          </a:p>
          <a:p>
            <a:pPr marL="514350" indent="-514350"/>
            <a:endParaRPr lang="en-GB" altLang="en-US" sz="2800" dirty="0" smtClean="0"/>
          </a:p>
        </p:txBody>
      </p:sp>
    </p:spTree>
    <p:extLst>
      <p:ext uri="{BB962C8B-B14F-4D97-AF65-F5344CB8AC3E}">
        <p14:creationId xmlns:p14="http://schemas.microsoft.com/office/powerpoint/2010/main" val="215552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25</a:t>
            </a:fld>
            <a:endParaRPr lang="en-GB"/>
          </a:p>
        </p:txBody>
      </p:sp>
      <p:sp>
        <p:nvSpPr>
          <p:cNvPr id="4"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Working towards consistency:</a:t>
            </a:r>
          </a:p>
        </p:txBody>
      </p:sp>
      <p:sp>
        <p:nvSpPr>
          <p:cNvPr id="5" name="Rectangle 3"/>
          <p:cNvSpPr txBox="1">
            <a:spLocks noChangeArrowheads="1"/>
          </p:cNvSpPr>
          <p:nvPr/>
        </p:nvSpPr>
        <p:spPr>
          <a:xfrm>
            <a:off x="539750" y="1025066"/>
            <a:ext cx="8099425" cy="4525962"/>
          </a:xfrm>
          <a:prstGeom prst="rect">
            <a:avLst/>
          </a:prstGeom>
        </p:spPr>
        <p:txBody>
          <a:bodyPr/>
          <a:lst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en-US" sz="2800" dirty="0" smtClean="0"/>
              <a:t>The Big List of Appraisal Issues</a:t>
            </a:r>
          </a:p>
          <a:p>
            <a:pPr marL="0" indent="0">
              <a:buNone/>
            </a:pPr>
            <a:endParaRPr lang="en-GB" altLang="en-US" sz="2800" dirty="0"/>
          </a:p>
          <a:p>
            <a:pPr marL="0" indent="0">
              <a:buNone/>
            </a:pPr>
            <a:r>
              <a:rPr lang="en-GB" altLang="en-US" sz="2800" dirty="0" smtClean="0"/>
              <a:t>Top themes:</a:t>
            </a:r>
          </a:p>
          <a:p>
            <a:pPr marL="514350" indent="-514350">
              <a:buFont typeface="+mj-lt"/>
              <a:buAutoNum type="arabicPeriod"/>
            </a:pPr>
            <a:r>
              <a:rPr lang="en-GB" altLang="en-US" sz="2800" dirty="0" smtClean="0"/>
              <a:t>Supporting information</a:t>
            </a:r>
          </a:p>
          <a:p>
            <a:pPr marL="514350" indent="-514350">
              <a:buFont typeface="+mj-lt"/>
              <a:buAutoNum type="arabicPeriod"/>
            </a:pPr>
            <a:r>
              <a:rPr lang="en-GB" altLang="en-US" sz="2800" dirty="0" smtClean="0"/>
              <a:t>Mechanics/timings</a:t>
            </a:r>
          </a:p>
          <a:p>
            <a:pPr marL="514350" indent="-514350">
              <a:buFont typeface="+mj-lt"/>
              <a:buAutoNum type="arabicPeriod"/>
            </a:pPr>
            <a:r>
              <a:rPr lang="en-GB" altLang="en-US" sz="2800" dirty="0" smtClean="0"/>
              <a:t>Appraiser assurance and support</a:t>
            </a:r>
          </a:p>
          <a:p>
            <a:pPr marL="514350" indent="-514350">
              <a:buFont typeface="+mj-lt"/>
              <a:buAutoNum type="arabicPeriod"/>
            </a:pPr>
            <a:r>
              <a:rPr lang="en-GB" altLang="en-US" sz="2800" dirty="0" smtClean="0"/>
              <a:t>Information governance</a:t>
            </a:r>
          </a:p>
          <a:p>
            <a:pPr marL="514350" indent="-514350">
              <a:buFont typeface="+mj-lt"/>
              <a:buAutoNum type="arabicPeriod"/>
            </a:pPr>
            <a:r>
              <a:rPr lang="en-GB" altLang="en-US" sz="2800" dirty="0" smtClean="0"/>
              <a:t>Appraisal training for doctors</a:t>
            </a:r>
          </a:p>
        </p:txBody>
      </p:sp>
    </p:spTree>
    <p:extLst>
      <p:ext uri="{BB962C8B-B14F-4D97-AF65-F5344CB8AC3E}">
        <p14:creationId xmlns:p14="http://schemas.microsoft.com/office/powerpoint/2010/main" val="239123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82025" y="6427446"/>
            <a:ext cx="300038" cy="179387"/>
          </a:xfrm>
        </p:spPr>
        <p:txBody>
          <a:bodyPr/>
          <a:lstStyle/>
          <a:p>
            <a:pPr>
              <a:defRPr/>
            </a:pPr>
            <a:fld id="{108035A4-35DD-4C64-A533-D874A2FBE00E}" type="slidenum">
              <a:rPr lang="en-GB" smtClean="0"/>
              <a:pPr>
                <a:defRPr/>
              </a:pPr>
              <a:t>26</a:t>
            </a:fld>
            <a:endParaRPr lang="en-GB" dirty="0"/>
          </a:p>
        </p:txBody>
      </p:sp>
      <p:sp>
        <p:nvSpPr>
          <p:cNvPr id="6"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Outline</a:t>
            </a:r>
          </a:p>
        </p:txBody>
      </p:sp>
      <p:sp>
        <p:nvSpPr>
          <p:cNvPr id="5" name="Rectangle 4"/>
          <p:cNvSpPr/>
          <p:nvPr/>
        </p:nvSpPr>
        <p:spPr>
          <a:xfrm>
            <a:off x="538163" y="982945"/>
            <a:ext cx="8043862" cy="2554545"/>
          </a:xfrm>
          <a:prstGeom prst="rect">
            <a:avLst/>
          </a:prstGeom>
        </p:spPr>
        <p:txBody>
          <a:bodyPr wrap="square">
            <a:spAutoFit/>
          </a:bodyPr>
          <a:lstStyle/>
          <a:p>
            <a:pPr marL="457200" indent="-457200">
              <a:buFont typeface="+mj-lt"/>
              <a:buAutoNum type="arabicPeriod"/>
            </a:pPr>
            <a:r>
              <a:rPr lang="en-GB" sz="2000" b="1" dirty="0" smtClean="0">
                <a:solidFill>
                  <a:schemeClr val="bg1">
                    <a:lumMod val="75000"/>
                  </a:schemeClr>
                </a:solidFill>
              </a:rPr>
              <a:t>Revalidation: governance, plan, and place of appraisal</a:t>
            </a:r>
          </a:p>
          <a:p>
            <a:pPr marL="457200" indent="-457200">
              <a:spcBef>
                <a:spcPts val="1200"/>
              </a:spcBef>
              <a:buFont typeface="+mj-lt"/>
              <a:buAutoNum type="arabicPeriod"/>
            </a:pPr>
            <a:r>
              <a:rPr lang="en-GB" sz="2000" b="1" dirty="0" smtClean="0">
                <a:solidFill>
                  <a:schemeClr val="bg1">
                    <a:lumMod val="75000"/>
                  </a:schemeClr>
                </a:solidFill>
              </a:rPr>
              <a:t>Appraisal: guidance, purpose, policy</a:t>
            </a:r>
          </a:p>
          <a:p>
            <a:pPr marL="457200" indent="-457200">
              <a:spcBef>
                <a:spcPts val="1200"/>
              </a:spcBef>
              <a:buFont typeface="+mj-lt"/>
              <a:buAutoNum type="arabicPeriod"/>
            </a:pPr>
            <a:r>
              <a:rPr lang="en-GB" sz="2000" b="1" dirty="0" smtClean="0">
                <a:solidFill>
                  <a:schemeClr val="bg1">
                    <a:lumMod val="75000"/>
                  </a:schemeClr>
                </a:solidFill>
              </a:rPr>
              <a:t>Quality assurance: framework, network and working towards consistency</a:t>
            </a:r>
          </a:p>
          <a:p>
            <a:pPr marL="457200" indent="-457200">
              <a:spcBef>
                <a:spcPts val="1200"/>
              </a:spcBef>
              <a:buFont typeface="+mj-lt"/>
              <a:buAutoNum type="arabicPeriod"/>
            </a:pPr>
            <a:r>
              <a:rPr lang="en-GB" sz="2000" b="1" dirty="0" smtClean="0"/>
              <a:t>So what? A little bit of philosophy</a:t>
            </a:r>
          </a:p>
          <a:p>
            <a:pPr marL="457200" indent="-457200">
              <a:spcBef>
                <a:spcPts val="1200"/>
              </a:spcBef>
              <a:buFont typeface="+mj-lt"/>
              <a:buAutoNum type="arabicPeriod"/>
            </a:pPr>
            <a:endParaRPr lang="en-GB" sz="2000" dirty="0"/>
          </a:p>
        </p:txBody>
      </p:sp>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Tree>
    <p:extLst>
      <p:ext uri="{BB962C8B-B14F-4D97-AF65-F5344CB8AC3E}">
        <p14:creationId xmlns:p14="http://schemas.microsoft.com/office/powerpoint/2010/main" val="1045925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27</a:t>
            </a:fld>
            <a:endParaRPr lang="en-GB"/>
          </a:p>
        </p:txBody>
      </p:sp>
      <p:sp>
        <p:nvSpPr>
          <p:cNvPr id="4"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So what’s happening?</a:t>
            </a:r>
          </a:p>
        </p:txBody>
      </p:sp>
      <p:sp>
        <p:nvSpPr>
          <p:cNvPr id="5" name="Content Placeholder 2"/>
          <p:cNvSpPr txBox="1">
            <a:spLocks/>
          </p:cNvSpPr>
          <p:nvPr/>
        </p:nvSpPr>
        <p:spPr>
          <a:xfrm>
            <a:off x="539750" y="1708150"/>
            <a:ext cx="8097838" cy="4318000"/>
          </a:xfrm>
          <a:prstGeom prst="rect">
            <a:avLst/>
          </a:prstGeom>
        </p:spPr>
        <p:txBody>
          <a:bodyPr/>
          <a:lst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en-US" smtClean="0"/>
              <a:t>January 2011 – everything changed</a:t>
            </a:r>
          </a:p>
          <a:p>
            <a:endParaRPr lang="en-GB" altLang="en-US" smtClean="0"/>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8256" y="537722"/>
            <a:ext cx="4060825" cy="619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58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28</a:t>
            </a:fld>
            <a:endParaRPr lang="en-GB"/>
          </a:p>
        </p:txBody>
      </p:sp>
      <p:sp>
        <p:nvSpPr>
          <p:cNvPr id="4"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NHS England Medical Appraisal Policy:</a:t>
            </a:r>
          </a:p>
        </p:txBody>
      </p:sp>
      <p:sp>
        <p:nvSpPr>
          <p:cNvPr id="5" name="Content Placeholder 2"/>
          <p:cNvSpPr txBox="1">
            <a:spLocks/>
          </p:cNvSpPr>
          <p:nvPr/>
        </p:nvSpPr>
        <p:spPr>
          <a:xfrm>
            <a:off x="539750" y="1708150"/>
            <a:ext cx="8097838" cy="4318000"/>
          </a:xfrm>
          <a:prstGeom prst="rect">
            <a:avLst/>
          </a:prstGeom>
        </p:spPr>
        <p:txBody>
          <a:bodyPr/>
          <a:lst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en-US" dirty="0" smtClean="0"/>
              <a:t>January 2011 – everything changed</a:t>
            </a:r>
          </a:p>
          <a:p>
            <a:r>
              <a:rPr lang="en-GB" altLang="en-US" dirty="0" smtClean="0"/>
              <a:t>December 2012 – the change was consolidated </a:t>
            </a:r>
          </a:p>
          <a:p>
            <a:pPr marL="0" indent="0">
              <a:buNone/>
            </a:pPr>
            <a:r>
              <a:rPr lang="en-GB" altLang="en-US" smtClean="0"/>
              <a:t>			– the revalidation regulations commenced.</a:t>
            </a:r>
          </a:p>
          <a:p>
            <a:endParaRPr lang="en-GB" altLang="en-US" dirty="0" smtClean="0"/>
          </a:p>
        </p:txBody>
      </p:sp>
    </p:spTree>
    <p:extLst>
      <p:ext uri="{BB962C8B-B14F-4D97-AF65-F5344CB8AC3E}">
        <p14:creationId xmlns:p14="http://schemas.microsoft.com/office/powerpoint/2010/main" val="388123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29</a:t>
            </a:fld>
            <a:endParaRPr lang="en-GB"/>
          </a:p>
        </p:txBody>
      </p:sp>
      <p:sp>
        <p:nvSpPr>
          <p:cNvPr id="4"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And the change is?</a:t>
            </a:r>
          </a:p>
        </p:txBody>
      </p:sp>
      <p:sp>
        <p:nvSpPr>
          <p:cNvPr id="5" name="Content Placeholder 2"/>
          <p:cNvSpPr txBox="1">
            <a:spLocks/>
          </p:cNvSpPr>
          <p:nvPr/>
        </p:nvSpPr>
        <p:spPr>
          <a:xfrm>
            <a:off x="539750" y="1708150"/>
            <a:ext cx="8097838" cy="4318000"/>
          </a:xfrm>
          <a:prstGeom prst="rect">
            <a:avLst/>
          </a:prstGeom>
        </p:spPr>
        <p:txBody>
          <a:bodyPr/>
          <a:lst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GB" altLang="en-US" dirty="0" smtClean="0"/>
              <a:t>A universal process of supervision and support for doctors, centred on appraisal and clinical governance</a:t>
            </a:r>
          </a:p>
          <a:p>
            <a:pPr>
              <a:buFontTx/>
              <a:buChar char="•"/>
            </a:pPr>
            <a:r>
              <a:rPr lang="en-GB" altLang="en-US" dirty="0" smtClean="0"/>
              <a:t>Formal input from patients into licensing process</a:t>
            </a:r>
          </a:p>
          <a:p>
            <a:pPr>
              <a:buFontTx/>
              <a:buChar char="•"/>
            </a:pPr>
            <a:r>
              <a:rPr lang="en-GB" altLang="en-US" dirty="0" smtClean="0"/>
              <a:t>Obligation on organisations to provide supervision and support</a:t>
            </a:r>
          </a:p>
          <a:p>
            <a:endParaRPr lang="en-GB" altLang="en-US" dirty="0" smtClean="0"/>
          </a:p>
          <a:p>
            <a:r>
              <a:rPr lang="en-GB" altLang="en-US" dirty="0" smtClean="0"/>
              <a:t>- All underpinned by statute.</a:t>
            </a:r>
          </a:p>
          <a:p>
            <a:endParaRPr lang="en-GB" altLang="en-US" dirty="0" smtClean="0"/>
          </a:p>
        </p:txBody>
      </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8413" y="334963"/>
            <a:ext cx="4067175" cy="619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23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fade">
                                      <p:cBhvr>
                                        <p:cTn id="12"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3</a:t>
            </a:fld>
            <a:endParaRPr lang="en-GB"/>
          </a:p>
        </p:txBody>
      </p:sp>
      <p:sp>
        <p:nvSpPr>
          <p:cNvPr id="4" name="Rectangle 3"/>
          <p:cNvSpPr/>
          <p:nvPr/>
        </p:nvSpPr>
        <p:spPr>
          <a:xfrm>
            <a:off x="655638" y="2183643"/>
            <a:ext cx="7669496" cy="954107"/>
          </a:xfrm>
          <a:prstGeom prst="rect">
            <a:avLst/>
          </a:prstGeom>
        </p:spPr>
        <p:txBody>
          <a:bodyPr wrap="square">
            <a:spAutoFit/>
          </a:bodyPr>
          <a:lstStyle/>
          <a:p>
            <a:r>
              <a:rPr lang="en-GB" altLang="en-US" sz="2800" dirty="0" smtClean="0"/>
              <a:t>It’s </a:t>
            </a:r>
            <a:r>
              <a:rPr lang="en-GB" altLang="en-US" sz="2800" dirty="0"/>
              <a:t>all about safety and quality of care received by patients…</a:t>
            </a:r>
          </a:p>
        </p:txBody>
      </p:sp>
      <p:sp>
        <p:nvSpPr>
          <p:cNvPr id="6"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First, a thought to begin:</a:t>
            </a:r>
          </a:p>
        </p:txBody>
      </p:sp>
      <p:sp>
        <p:nvSpPr>
          <p:cNvPr id="5" name="Footer Placeholder 4"/>
          <p:cNvSpPr>
            <a:spLocks noGrp="1"/>
          </p:cNvSpPr>
          <p:nvPr>
            <p:ph type="ftr" sz="quarter" idx="11"/>
          </p:nvPr>
        </p:nvSpPr>
        <p:spPr/>
        <p:txBody>
          <a:bodyPr/>
          <a:lstStyle/>
          <a:p>
            <a:pPr>
              <a:defRPr/>
            </a:pPr>
            <a:r>
              <a:rPr lang="en-GB" smtClean="0"/>
              <a:t>NHS | www.england.nhs.uk.revalidation | [23 April 2014]</a:t>
            </a:r>
            <a:endParaRPr lang="en-GB" dirty="0"/>
          </a:p>
        </p:txBody>
      </p:sp>
    </p:spTree>
    <p:extLst>
      <p:ext uri="{BB962C8B-B14F-4D97-AF65-F5344CB8AC3E}">
        <p14:creationId xmlns:p14="http://schemas.microsoft.com/office/powerpoint/2010/main" val="863367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30</a:t>
            </a:fld>
            <a:endParaRPr lang="en-GB"/>
          </a:p>
        </p:txBody>
      </p:sp>
      <p:sp>
        <p:nvSpPr>
          <p:cNvPr id="4"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NHS England Medical Appraisal Policy:</a:t>
            </a:r>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638" y="880592"/>
            <a:ext cx="3713265" cy="564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
          <p:cNvSpPr txBox="1">
            <a:spLocks noChangeArrowheads="1"/>
          </p:cNvSpPr>
          <p:nvPr/>
        </p:nvSpPr>
        <p:spPr bwMode="auto">
          <a:xfrm>
            <a:off x="4572000" y="1143000"/>
            <a:ext cx="4435522" cy="554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defRPr sz="2000">
                <a:solidFill>
                  <a:schemeClr val="tx1"/>
                </a:solidFill>
                <a:latin typeface="Arial" pitchFamily="34" charset="0"/>
              </a:defRPr>
            </a:lvl1pPr>
            <a:lvl2pPr marL="742950" indent="-285750" eaLnBrk="0" hangingPunct="0">
              <a:spcBef>
                <a:spcPct val="20000"/>
              </a:spcBef>
              <a:defRPr sz="2800">
                <a:solidFill>
                  <a:schemeClr val="tx1"/>
                </a:solidFill>
                <a:latin typeface="Arial" pitchFamily="34" charset="0"/>
              </a:defRPr>
            </a:lvl2pPr>
            <a:lvl3pPr marL="1143000" indent="-228600" eaLnBrk="0" hangingPunct="0">
              <a:spcBef>
                <a:spcPct val="20000"/>
              </a:spcBef>
              <a:defRPr sz="2400">
                <a:solidFill>
                  <a:schemeClr val="tx1"/>
                </a:solidFill>
                <a:latin typeface="Arial" pitchFamily="34" charset="0"/>
              </a:defRPr>
            </a:lvl3pPr>
            <a:lvl4pPr marL="1600200" indent="-228600" eaLnBrk="0" hangingPunct="0">
              <a:spcBef>
                <a:spcPct val="20000"/>
              </a:spcBef>
              <a:defRPr sz="2000">
                <a:solidFill>
                  <a:schemeClr val="tx1"/>
                </a:solidFill>
                <a:latin typeface="Arial" pitchFamily="34" charset="0"/>
              </a:defRPr>
            </a:lvl4pPr>
            <a:lvl5pPr marL="2057400" indent="-228600" eaLnBrk="0" hangingPunct="0">
              <a:spcBef>
                <a:spcPct val="20000"/>
              </a:spcBef>
              <a:defRPr sz="2000">
                <a:solidFill>
                  <a:schemeClr val="tx1"/>
                </a:solidFill>
                <a:latin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defRPr>
            </a:lvl9pPr>
          </a:lstStyle>
          <a:p>
            <a:pPr algn="ctr" eaLnBrk="1" hangingPunct="1">
              <a:spcBef>
                <a:spcPct val="0"/>
              </a:spcBef>
            </a:pPr>
            <a:endParaRPr lang="en-GB" altLang="en-US" sz="2800" dirty="0">
              <a:latin typeface="Calibri" pitchFamily="34" charset="0"/>
            </a:endParaRPr>
          </a:p>
          <a:p>
            <a:pPr algn="ctr" eaLnBrk="1" hangingPunct="1">
              <a:spcBef>
                <a:spcPct val="0"/>
              </a:spcBef>
            </a:pPr>
            <a:r>
              <a:rPr lang="en-GB" altLang="en-US" sz="2800" dirty="0">
                <a:latin typeface="Calibri" pitchFamily="34" charset="0"/>
              </a:rPr>
              <a:t>The Responsible Officer </a:t>
            </a:r>
          </a:p>
          <a:p>
            <a:pPr algn="ctr" eaLnBrk="1" hangingPunct="1">
              <a:spcBef>
                <a:spcPct val="0"/>
              </a:spcBef>
            </a:pPr>
            <a:r>
              <a:rPr lang="en-GB" altLang="en-US" sz="2800" dirty="0">
                <a:latin typeface="Calibri" pitchFamily="34" charset="0"/>
              </a:rPr>
              <a:t>Regulations and Guidance</a:t>
            </a:r>
          </a:p>
          <a:p>
            <a:pPr eaLnBrk="1" hangingPunct="1">
              <a:spcBef>
                <a:spcPct val="0"/>
              </a:spcBef>
              <a:spcAft>
                <a:spcPct val="25000"/>
              </a:spcAft>
            </a:pPr>
            <a:r>
              <a:rPr lang="en-GB" altLang="en-US" sz="2400" b="1" dirty="0">
                <a:latin typeface="Calibri" pitchFamily="34" charset="0"/>
              </a:rPr>
              <a:t>The </a:t>
            </a:r>
            <a:r>
              <a:rPr lang="en-GB" altLang="en-US" sz="2400" b="1" dirty="0" smtClean="0">
                <a:latin typeface="Calibri" pitchFamily="34" charset="0"/>
              </a:rPr>
              <a:t>role </a:t>
            </a:r>
            <a:r>
              <a:rPr lang="en-GB" altLang="en-US" sz="2400" b="1" dirty="0">
                <a:latin typeface="Calibri" pitchFamily="34" charset="0"/>
              </a:rPr>
              <a:t>covers:</a:t>
            </a:r>
          </a:p>
          <a:p>
            <a:pPr eaLnBrk="1" hangingPunct="1">
              <a:spcBef>
                <a:spcPct val="0"/>
              </a:spcBef>
              <a:buFontTx/>
              <a:buChar char="•"/>
            </a:pPr>
            <a:r>
              <a:rPr lang="en-GB" altLang="en-US" sz="2400" dirty="0">
                <a:latin typeface="Calibri" pitchFamily="34" charset="0"/>
              </a:rPr>
              <a:t>  Contracts of employment or for provision of services</a:t>
            </a:r>
          </a:p>
          <a:p>
            <a:pPr eaLnBrk="1" hangingPunct="1">
              <a:spcBef>
                <a:spcPct val="0"/>
              </a:spcBef>
              <a:buFontTx/>
              <a:buChar char="•"/>
            </a:pPr>
            <a:r>
              <a:rPr lang="en-GB" altLang="en-US" sz="2400" dirty="0">
                <a:latin typeface="Calibri" pitchFamily="34" charset="0"/>
              </a:rPr>
              <a:t>  Communicating with the GMC</a:t>
            </a:r>
          </a:p>
          <a:p>
            <a:pPr eaLnBrk="1" hangingPunct="1">
              <a:spcBef>
                <a:spcPct val="0"/>
              </a:spcBef>
              <a:buFontTx/>
              <a:buChar char="•"/>
            </a:pPr>
            <a:r>
              <a:rPr lang="en-GB" altLang="en-US" sz="2400" dirty="0">
                <a:latin typeface="Calibri" pitchFamily="34" charset="0"/>
              </a:rPr>
              <a:t>  </a:t>
            </a:r>
            <a:r>
              <a:rPr lang="en-GB" altLang="en-US" sz="2400" dirty="0">
                <a:solidFill>
                  <a:srgbClr val="FF0000"/>
                </a:solidFill>
                <a:latin typeface="Calibri" pitchFamily="34" charset="0"/>
              </a:rPr>
              <a:t>Monitoring conduct and performance</a:t>
            </a:r>
          </a:p>
          <a:p>
            <a:pPr eaLnBrk="1" hangingPunct="1">
              <a:spcBef>
                <a:spcPct val="0"/>
              </a:spcBef>
              <a:buFontTx/>
              <a:buChar char="•"/>
            </a:pPr>
            <a:r>
              <a:rPr lang="en-GB" altLang="en-US" sz="2400" dirty="0">
                <a:latin typeface="Calibri" pitchFamily="34" charset="0"/>
              </a:rPr>
              <a:t>  </a:t>
            </a:r>
            <a:r>
              <a:rPr lang="en-GB" altLang="en-US" sz="2400" dirty="0">
                <a:solidFill>
                  <a:srgbClr val="FF0000"/>
                </a:solidFill>
                <a:latin typeface="Calibri" pitchFamily="34" charset="0"/>
              </a:rPr>
              <a:t>Evaluation of fitness to practise</a:t>
            </a:r>
          </a:p>
          <a:p>
            <a:pPr eaLnBrk="1" hangingPunct="1">
              <a:spcBef>
                <a:spcPct val="0"/>
              </a:spcBef>
              <a:buFontTx/>
              <a:buChar char="•"/>
            </a:pPr>
            <a:r>
              <a:rPr lang="en-GB" altLang="en-US" sz="2400" dirty="0">
                <a:latin typeface="Calibri" pitchFamily="34" charset="0"/>
              </a:rPr>
              <a:t>  </a:t>
            </a:r>
            <a:r>
              <a:rPr lang="en-GB" altLang="en-US" sz="2400" dirty="0">
                <a:solidFill>
                  <a:srgbClr val="FF0000"/>
                </a:solidFill>
                <a:latin typeface="Calibri" pitchFamily="34" charset="0"/>
              </a:rPr>
              <a:t>Appraisal</a:t>
            </a:r>
          </a:p>
          <a:p>
            <a:pPr eaLnBrk="1" hangingPunct="1">
              <a:spcBef>
                <a:spcPct val="0"/>
              </a:spcBef>
              <a:buFontTx/>
              <a:buChar char="•"/>
            </a:pPr>
            <a:r>
              <a:rPr lang="en-GB" altLang="en-US" sz="2400" dirty="0">
                <a:latin typeface="Calibri" pitchFamily="34" charset="0"/>
              </a:rPr>
              <a:t>  </a:t>
            </a:r>
            <a:r>
              <a:rPr lang="en-GB" altLang="en-US" sz="2400" dirty="0">
                <a:solidFill>
                  <a:srgbClr val="FF0000"/>
                </a:solidFill>
                <a:latin typeface="Calibri" pitchFamily="34" charset="0"/>
              </a:rPr>
              <a:t>Responding to concerns</a:t>
            </a:r>
          </a:p>
          <a:p>
            <a:pPr eaLnBrk="1" hangingPunct="1">
              <a:spcBef>
                <a:spcPct val="0"/>
              </a:spcBef>
              <a:buFontTx/>
              <a:buChar char="•"/>
            </a:pPr>
            <a:endParaRPr lang="en-GB" altLang="en-US" sz="2400" dirty="0">
              <a:latin typeface="Calibri" pitchFamily="34" charset="0"/>
            </a:endParaRPr>
          </a:p>
          <a:p>
            <a:pPr eaLnBrk="1" hangingPunct="1">
              <a:spcBef>
                <a:spcPct val="0"/>
              </a:spcBef>
              <a:buFontTx/>
              <a:buChar char="•"/>
            </a:pPr>
            <a:endParaRPr lang="en-GB" altLang="en-US" sz="2400" dirty="0">
              <a:latin typeface="Calibri" pitchFamily="34" charset="0"/>
            </a:endParaRPr>
          </a:p>
        </p:txBody>
      </p:sp>
    </p:spTree>
    <p:extLst>
      <p:ext uri="{BB962C8B-B14F-4D97-AF65-F5344CB8AC3E}">
        <p14:creationId xmlns:p14="http://schemas.microsoft.com/office/powerpoint/2010/main" val="388123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31</a:t>
            </a:fld>
            <a:endParaRPr lang="en-GB"/>
          </a:p>
        </p:txBody>
      </p:sp>
      <p:sp>
        <p:nvSpPr>
          <p:cNvPr id="4"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And what does all that mean?</a:t>
            </a:r>
          </a:p>
        </p:txBody>
      </p:sp>
      <p:sp>
        <p:nvSpPr>
          <p:cNvPr id="5" name="Content Placeholder 2"/>
          <p:cNvSpPr txBox="1">
            <a:spLocks/>
          </p:cNvSpPr>
          <p:nvPr/>
        </p:nvSpPr>
        <p:spPr>
          <a:xfrm>
            <a:off x="539750" y="1708150"/>
            <a:ext cx="8097838" cy="4318000"/>
          </a:xfrm>
          <a:prstGeom prst="rect">
            <a:avLst/>
          </a:prstGeom>
        </p:spPr>
        <p:txBody>
          <a:bodyPr/>
          <a:lst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en-US" dirty="0" smtClean="0"/>
              <a:t>Doctors: must “give” supervision to gain support</a:t>
            </a:r>
          </a:p>
          <a:p>
            <a:r>
              <a:rPr lang="en-GB" altLang="en-US" dirty="0" smtClean="0"/>
              <a:t>Patients: must “give” tolerance of imperfection to gain influence</a:t>
            </a:r>
          </a:p>
          <a:p>
            <a:r>
              <a:rPr lang="en-GB" altLang="en-US" dirty="0" smtClean="0"/>
              <a:t>Organisations: must “give” support to gain supervision</a:t>
            </a:r>
          </a:p>
          <a:p>
            <a:endParaRPr lang="en-GB" altLang="en-US" dirty="0" smtClean="0"/>
          </a:p>
          <a:p>
            <a:pPr marL="0" indent="0">
              <a:buNone/>
            </a:pPr>
            <a:r>
              <a:rPr lang="en-GB" altLang="en-US" dirty="0" smtClean="0"/>
              <a:t>	</a:t>
            </a:r>
            <a:r>
              <a:rPr lang="en-GB" altLang="en-US" i="1" dirty="0" smtClean="0"/>
              <a:t>Independent practice becomes interdependent practice</a:t>
            </a:r>
          </a:p>
          <a:p>
            <a:endParaRPr lang="en-GB" altLang="en-US" dirty="0" smtClean="0"/>
          </a:p>
          <a:p>
            <a:endParaRPr lang="en-GB" altLang="en-US" dirty="0" smtClean="0"/>
          </a:p>
        </p:txBody>
      </p:sp>
    </p:spTree>
    <p:extLst>
      <p:ext uri="{BB962C8B-B14F-4D97-AF65-F5344CB8AC3E}">
        <p14:creationId xmlns:p14="http://schemas.microsoft.com/office/powerpoint/2010/main" val="393676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32</a:t>
            </a:fld>
            <a:endParaRPr lang="en-GB"/>
          </a:p>
        </p:txBody>
      </p:sp>
      <p:sp>
        <p:nvSpPr>
          <p:cNvPr id="4"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So what?</a:t>
            </a:r>
          </a:p>
        </p:txBody>
      </p:sp>
      <p:sp>
        <p:nvSpPr>
          <p:cNvPr id="5" name="Content Placeholder 2"/>
          <p:cNvSpPr txBox="1">
            <a:spLocks/>
          </p:cNvSpPr>
          <p:nvPr/>
        </p:nvSpPr>
        <p:spPr>
          <a:xfrm>
            <a:off x="539750" y="1708150"/>
            <a:ext cx="8097838" cy="4318000"/>
          </a:xfrm>
          <a:prstGeom prst="rect">
            <a:avLst/>
          </a:prstGeom>
        </p:spPr>
        <p:txBody>
          <a:bodyPr/>
          <a:lst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GB" altLang="en-US" smtClean="0"/>
              <a:t>Be patient: current focus is on mechanics</a:t>
            </a:r>
          </a:p>
          <a:p>
            <a:pPr>
              <a:buFontTx/>
              <a:buChar char="•"/>
            </a:pPr>
            <a:r>
              <a:rPr lang="en-GB" altLang="en-US" smtClean="0"/>
              <a:t>Next stage is to make something of the journey</a:t>
            </a:r>
          </a:p>
          <a:p>
            <a:pPr>
              <a:buFontTx/>
              <a:buChar char="•"/>
            </a:pPr>
            <a:r>
              <a:rPr lang="en-GB" altLang="en-US" smtClean="0"/>
              <a:t>End goal is something different</a:t>
            </a:r>
            <a:endParaRPr lang="en-GB" altLang="en-US" dirty="0" smtClean="0"/>
          </a:p>
        </p:txBody>
      </p:sp>
    </p:spTree>
    <p:extLst>
      <p:ext uri="{BB962C8B-B14F-4D97-AF65-F5344CB8AC3E}">
        <p14:creationId xmlns:p14="http://schemas.microsoft.com/office/powerpoint/2010/main" val="3936768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33</a:t>
            </a:fld>
            <a:endParaRPr lang="en-GB"/>
          </a:p>
        </p:txBody>
      </p:sp>
      <p:sp>
        <p:nvSpPr>
          <p:cNvPr id="4" name="Rectangle 3"/>
          <p:cNvSpPr/>
          <p:nvPr/>
        </p:nvSpPr>
        <p:spPr>
          <a:xfrm>
            <a:off x="655638" y="2183643"/>
            <a:ext cx="7669496" cy="954107"/>
          </a:xfrm>
          <a:prstGeom prst="rect">
            <a:avLst/>
          </a:prstGeom>
        </p:spPr>
        <p:txBody>
          <a:bodyPr wrap="square">
            <a:spAutoFit/>
          </a:bodyPr>
          <a:lstStyle/>
          <a:p>
            <a:r>
              <a:rPr lang="en-GB" altLang="en-US" sz="2800" dirty="0" smtClean="0"/>
              <a:t>…it’s </a:t>
            </a:r>
            <a:r>
              <a:rPr lang="en-GB" altLang="en-US" sz="2800" dirty="0"/>
              <a:t>all about safety and quality of care received by </a:t>
            </a:r>
            <a:r>
              <a:rPr lang="en-GB" altLang="en-US" sz="2800" dirty="0" smtClean="0"/>
              <a:t>patients.</a:t>
            </a:r>
            <a:endParaRPr lang="en-GB" altLang="en-US" sz="2800" dirty="0"/>
          </a:p>
        </p:txBody>
      </p:sp>
      <p:sp>
        <p:nvSpPr>
          <p:cNvPr id="6"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…because in the end…</a:t>
            </a:r>
          </a:p>
        </p:txBody>
      </p:sp>
      <p:sp>
        <p:nvSpPr>
          <p:cNvPr id="5" name="TextBox 4"/>
          <p:cNvSpPr txBox="1"/>
          <p:nvPr/>
        </p:nvSpPr>
        <p:spPr>
          <a:xfrm>
            <a:off x="832513" y="4708500"/>
            <a:ext cx="7063712" cy="1107996"/>
          </a:xfrm>
          <a:prstGeom prst="rect">
            <a:avLst/>
          </a:prstGeom>
          <a:noFill/>
        </p:spPr>
        <p:txBody>
          <a:bodyPr wrap="square" lIns="0" tIns="0" rIns="0" bIns="0" rtlCol="0">
            <a:spAutoFit/>
          </a:bodyPr>
          <a:lstStyle/>
          <a:p>
            <a:pPr algn="ctr"/>
            <a:r>
              <a:rPr lang="en-GB" sz="2400" dirty="0" smtClean="0">
                <a:solidFill>
                  <a:schemeClr val="tx2">
                    <a:lumMod val="60000"/>
                    <a:lumOff val="40000"/>
                  </a:schemeClr>
                </a:solidFill>
                <a:latin typeface="Arial" pitchFamily="34" charset="0"/>
                <a:cs typeface="Arial" pitchFamily="34" charset="0"/>
                <a:hlinkClick r:id="rId2"/>
              </a:rPr>
              <a:t>www.england.nhs.uk/revalidation</a:t>
            </a:r>
            <a:endParaRPr lang="en-GB" sz="2400" dirty="0" smtClean="0">
              <a:solidFill>
                <a:schemeClr val="tx2">
                  <a:lumMod val="60000"/>
                  <a:lumOff val="40000"/>
                </a:schemeClr>
              </a:solidFill>
              <a:latin typeface="Arial" pitchFamily="34" charset="0"/>
              <a:cs typeface="Arial" pitchFamily="34" charset="0"/>
            </a:endParaRPr>
          </a:p>
          <a:p>
            <a:pPr algn="ctr"/>
            <a:endParaRPr lang="en-GB" sz="2400" dirty="0">
              <a:solidFill>
                <a:schemeClr val="tx2">
                  <a:lumMod val="60000"/>
                  <a:lumOff val="40000"/>
                </a:schemeClr>
              </a:solidFill>
              <a:latin typeface="Arial" pitchFamily="34" charset="0"/>
              <a:cs typeface="Arial" pitchFamily="34" charset="0"/>
            </a:endParaRPr>
          </a:p>
          <a:p>
            <a:pPr algn="ctr"/>
            <a:r>
              <a:rPr lang="en-GB" sz="2400" dirty="0" smtClean="0">
                <a:solidFill>
                  <a:schemeClr val="tx2">
                    <a:lumMod val="60000"/>
                    <a:lumOff val="40000"/>
                  </a:schemeClr>
                </a:solidFill>
                <a:latin typeface="Arial" pitchFamily="34" charset="0"/>
                <a:cs typeface="Arial" pitchFamily="34" charset="0"/>
                <a:hlinkClick r:id="rId3"/>
              </a:rPr>
              <a:t>maurice.conlon@nhs.net</a:t>
            </a:r>
            <a:r>
              <a:rPr lang="en-GB" sz="2400" dirty="0" smtClean="0">
                <a:solidFill>
                  <a:schemeClr val="tx2">
                    <a:lumMod val="60000"/>
                    <a:lumOff val="40000"/>
                  </a:schemeClr>
                </a:solidFill>
                <a:latin typeface="Arial" pitchFamily="34" charset="0"/>
                <a:cs typeface="Arial" pitchFamily="34" charset="0"/>
              </a:rPr>
              <a:t> </a:t>
            </a:r>
            <a:endParaRPr lang="en-GB" sz="2400" dirty="0">
              <a:solidFill>
                <a:schemeClr val="tx2">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28765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82025" y="6427446"/>
            <a:ext cx="300038" cy="179387"/>
          </a:xfrm>
        </p:spPr>
        <p:txBody>
          <a:bodyPr/>
          <a:lstStyle/>
          <a:p>
            <a:pPr>
              <a:defRPr/>
            </a:pPr>
            <a:fld id="{108035A4-35DD-4C64-A533-D874A2FBE00E}" type="slidenum">
              <a:rPr lang="en-GB" smtClean="0"/>
              <a:pPr>
                <a:defRPr/>
              </a:pPr>
              <a:t>4</a:t>
            </a:fld>
            <a:endParaRPr lang="en-GB" dirty="0"/>
          </a:p>
        </p:txBody>
      </p:sp>
      <p:sp>
        <p:nvSpPr>
          <p:cNvPr id="6"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Outline</a:t>
            </a:r>
          </a:p>
        </p:txBody>
      </p:sp>
      <p:sp>
        <p:nvSpPr>
          <p:cNvPr id="5" name="Rectangle 4"/>
          <p:cNvSpPr/>
          <p:nvPr/>
        </p:nvSpPr>
        <p:spPr>
          <a:xfrm>
            <a:off x="538163" y="982945"/>
            <a:ext cx="8043862" cy="2554545"/>
          </a:xfrm>
          <a:prstGeom prst="rect">
            <a:avLst/>
          </a:prstGeom>
        </p:spPr>
        <p:txBody>
          <a:bodyPr wrap="square">
            <a:spAutoFit/>
          </a:bodyPr>
          <a:lstStyle/>
          <a:p>
            <a:pPr marL="457200" indent="-457200">
              <a:buFont typeface="+mj-lt"/>
              <a:buAutoNum type="arabicPeriod"/>
            </a:pPr>
            <a:r>
              <a:rPr lang="en-GB" sz="2000" b="1" dirty="0" smtClean="0"/>
              <a:t>Revalidation: governance, plan, and place of appraisal</a:t>
            </a:r>
          </a:p>
          <a:p>
            <a:pPr marL="457200" indent="-457200">
              <a:spcBef>
                <a:spcPts val="1200"/>
              </a:spcBef>
              <a:buFont typeface="+mj-lt"/>
              <a:buAutoNum type="arabicPeriod"/>
            </a:pPr>
            <a:r>
              <a:rPr lang="en-GB" sz="2000" b="1" dirty="0" smtClean="0">
                <a:solidFill>
                  <a:schemeClr val="bg1">
                    <a:lumMod val="75000"/>
                  </a:schemeClr>
                </a:solidFill>
              </a:rPr>
              <a:t>Appraisal: guidance, purpose, policy</a:t>
            </a:r>
          </a:p>
          <a:p>
            <a:pPr marL="457200" indent="-457200">
              <a:spcBef>
                <a:spcPts val="1200"/>
              </a:spcBef>
              <a:buFont typeface="+mj-lt"/>
              <a:buAutoNum type="arabicPeriod"/>
            </a:pPr>
            <a:r>
              <a:rPr lang="en-GB" sz="2000" b="1" dirty="0" smtClean="0">
                <a:solidFill>
                  <a:schemeClr val="bg1">
                    <a:lumMod val="75000"/>
                  </a:schemeClr>
                </a:solidFill>
              </a:rPr>
              <a:t>Quality assurance: framework, network and working towards consistency</a:t>
            </a:r>
          </a:p>
          <a:p>
            <a:pPr marL="457200" indent="-457200">
              <a:spcBef>
                <a:spcPts val="1200"/>
              </a:spcBef>
              <a:buFont typeface="+mj-lt"/>
              <a:buAutoNum type="arabicPeriod"/>
            </a:pPr>
            <a:r>
              <a:rPr lang="en-GB" sz="2000" b="1" dirty="0" smtClean="0">
                <a:solidFill>
                  <a:schemeClr val="bg1">
                    <a:lumMod val="75000"/>
                  </a:schemeClr>
                </a:solidFill>
              </a:rPr>
              <a:t>So what? A little bit of philosophy</a:t>
            </a:r>
          </a:p>
          <a:p>
            <a:pPr marL="457200" indent="-457200">
              <a:spcBef>
                <a:spcPts val="1200"/>
              </a:spcBef>
              <a:buFont typeface="+mj-lt"/>
              <a:buAutoNum type="arabicPeriod"/>
            </a:pPr>
            <a:endParaRPr lang="en-GB" sz="2000" dirty="0"/>
          </a:p>
        </p:txBody>
      </p:sp>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Tree>
    <p:extLst>
      <p:ext uri="{BB962C8B-B14F-4D97-AF65-F5344CB8AC3E}">
        <p14:creationId xmlns:p14="http://schemas.microsoft.com/office/powerpoint/2010/main" val="1045925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5</a:t>
            </a:fld>
            <a:endParaRPr lang="en-GB"/>
          </a:p>
        </p:txBody>
      </p:sp>
      <p:sp>
        <p:nvSpPr>
          <p:cNvPr id="4" name="Rectangle 3"/>
          <p:cNvSpPr txBox="1">
            <a:spLocks noChangeArrowheads="1"/>
          </p:cNvSpPr>
          <p:nvPr/>
        </p:nvSpPr>
        <p:spPr>
          <a:xfrm>
            <a:off x="539750" y="1708150"/>
            <a:ext cx="8097838" cy="4318000"/>
          </a:xfrm>
          <a:prstGeom prst="rect">
            <a:avLst/>
          </a:prstGeom>
        </p:spPr>
        <p:txBody>
          <a:bodyPr/>
          <a:lst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355600" eaLnBrk="1" hangingPunct="1">
              <a:buClr>
                <a:schemeClr val="accent2"/>
              </a:buClr>
              <a:buFontTx/>
              <a:buChar char="•"/>
              <a:defRPr/>
            </a:pPr>
            <a:r>
              <a:rPr lang="en-GB" dirty="0" smtClean="0"/>
              <a:t>The process by which the GMC confirms continuation of a doctor’s license to practice in the UK</a:t>
            </a:r>
          </a:p>
          <a:p>
            <a:pPr marL="355600" indent="-355600" eaLnBrk="1" hangingPunct="1">
              <a:buClr>
                <a:schemeClr val="accent2"/>
              </a:buClr>
              <a:buFontTx/>
              <a:buChar char="•"/>
              <a:defRPr/>
            </a:pPr>
            <a:r>
              <a:rPr lang="en-GB" dirty="0" smtClean="0"/>
              <a:t>All doctors who wish to retain their licence to practice must participate</a:t>
            </a:r>
          </a:p>
          <a:p>
            <a:pPr marL="355600" indent="-355600" eaLnBrk="1" hangingPunct="1">
              <a:buClr>
                <a:schemeClr val="accent2"/>
              </a:buClr>
              <a:buFontTx/>
              <a:buChar char="•"/>
              <a:defRPr/>
            </a:pPr>
            <a:r>
              <a:rPr lang="en-GB" dirty="0" smtClean="0"/>
              <a:t>Aims to provide greater assurance to patients and the public, employers and other healthcare professionals that licensed doctors are up-to-date and fit to practice</a:t>
            </a:r>
          </a:p>
          <a:p>
            <a:pPr marL="355600" indent="-355600" eaLnBrk="1" hangingPunct="1">
              <a:buClr>
                <a:schemeClr val="accent2"/>
              </a:buClr>
              <a:buFontTx/>
              <a:buChar char="•"/>
              <a:defRPr/>
            </a:pPr>
            <a:r>
              <a:rPr lang="en-GB" dirty="0" smtClean="0"/>
              <a:t>Will contribute towards improved patient safety and quality of care by driving improvements in clinical governance</a:t>
            </a:r>
          </a:p>
          <a:p>
            <a:pPr marL="355600" indent="-355600" eaLnBrk="1" hangingPunct="1">
              <a:buClr>
                <a:schemeClr val="accent2"/>
              </a:buClr>
              <a:buFontTx/>
              <a:buChar char="•"/>
              <a:defRPr/>
            </a:pPr>
            <a:endParaRPr lang="en-GB" dirty="0" smtClean="0"/>
          </a:p>
          <a:p>
            <a:pPr marL="355600" indent="-355600" eaLnBrk="1" hangingPunct="1">
              <a:buClr>
                <a:schemeClr val="accent2"/>
              </a:buClr>
              <a:buFontTx/>
              <a:buChar char="•"/>
              <a:defRPr/>
            </a:pPr>
            <a:endParaRPr lang="en-GB" dirty="0" smtClean="0"/>
          </a:p>
          <a:p>
            <a:pPr marL="0" indent="0" eaLnBrk="1" hangingPunct="1">
              <a:buClr>
                <a:schemeClr val="accent2"/>
              </a:buClr>
              <a:defRPr/>
            </a:pPr>
            <a:endParaRPr lang="en-GB" dirty="0" smtClean="0"/>
          </a:p>
        </p:txBody>
      </p:sp>
      <p:sp>
        <p:nvSpPr>
          <p:cNvPr id="5"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Revalidation:</a:t>
            </a:r>
          </a:p>
        </p:txBody>
      </p:sp>
    </p:spTree>
    <p:extLst>
      <p:ext uri="{BB962C8B-B14F-4D97-AF65-F5344CB8AC3E}">
        <p14:creationId xmlns:p14="http://schemas.microsoft.com/office/powerpoint/2010/main" val="2383400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6</a:t>
            </a:fld>
            <a:endParaRPr lang="en-GB"/>
          </a:p>
        </p:txBody>
      </p:sp>
      <p:sp>
        <p:nvSpPr>
          <p:cNvPr id="5" name="Title 1"/>
          <p:cNvSpPr txBox="1">
            <a:spLocks/>
          </p:cNvSpPr>
          <p:nvPr/>
        </p:nvSpPr>
        <p:spPr bwMode="auto">
          <a:xfrm>
            <a:off x="407988" y="255147"/>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GB" sz="2800" b="1" dirty="0" smtClean="0">
                <a:latin typeface="Arial" charset="0"/>
                <a:cs typeface="Arial" charset="0"/>
              </a:rPr>
              <a:t>Revalidation:</a:t>
            </a:r>
          </a:p>
        </p:txBody>
      </p:sp>
      <p:sp>
        <p:nvSpPr>
          <p:cNvPr id="6" name="Rectangle 3"/>
          <p:cNvSpPr txBox="1">
            <a:spLocks noChangeArrowheads="1"/>
          </p:cNvSpPr>
          <p:nvPr/>
        </p:nvSpPr>
        <p:spPr>
          <a:xfrm>
            <a:off x="539750" y="1462486"/>
            <a:ext cx="8097838" cy="4318000"/>
          </a:xfrm>
          <a:prstGeom prst="rect">
            <a:avLst/>
          </a:prstGeom>
        </p:spPr>
        <p:txBody>
          <a:bodyPr/>
          <a:lstStyle>
            <a:lvl1pPr marL="2159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1pPr>
            <a:lvl2pPr marL="4318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2pPr>
            <a:lvl3pPr marL="6477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3pPr>
            <a:lvl4pPr marL="8636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4pPr>
            <a:lvl5pPr marL="1079500" indent="-215900" algn="l" defTabSz="215900" rtl="0" eaLnBrk="0" fontAlgn="base" hangingPunct="0">
              <a:lnSpc>
                <a:spcPts val="2400"/>
              </a:lnSpc>
              <a:spcBef>
                <a:spcPts val="1200"/>
              </a:spcBef>
              <a:spcAft>
                <a:spcPct val="0"/>
              </a:spcAft>
              <a:buClr>
                <a:schemeClr val="accent1"/>
              </a:buClr>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5600" indent="-355600" eaLnBrk="1" hangingPunct="1">
              <a:buClr>
                <a:schemeClr val="accent2"/>
              </a:buClr>
              <a:buFontTx/>
              <a:buChar char="•"/>
            </a:pPr>
            <a:r>
              <a:rPr lang="en-GB" altLang="en-US" dirty="0" smtClean="0"/>
              <a:t>Based on local evaluation of doctors’ practice </a:t>
            </a:r>
            <a:r>
              <a:rPr lang="en-GB" altLang="en-US" u="sng" dirty="0" smtClean="0"/>
              <a:t>through appraisal </a:t>
            </a:r>
          </a:p>
          <a:p>
            <a:pPr marL="355600" indent="-355600" eaLnBrk="1" hangingPunct="1">
              <a:buClr>
                <a:schemeClr val="accent2"/>
              </a:buClr>
              <a:buFontTx/>
              <a:buChar char="•"/>
            </a:pPr>
            <a:r>
              <a:rPr lang="en-GB" altLang="en-US" dirty="0" smtClean="0"/>
              <a:t>Each doctor has a prescribed connection with an organisation and relates to a senior doctor in the organisation, the responsible officer </a:t>
            </a:r>
          </a:p>
          <a:p>
            <a:pPr marL="355600" indent="-355600" eaLnBrk="1" hangingPunct="1">
              <a:buClr>
                <a:schemeClr val="accent2"/>
              </a:buClr>
              <a:buFontTx/>
              <a:buChar char="•"/>
            </a:pPr>
            <a:r>
              <a:rPr lang="en-GB" altLang="en-US" dirty="0" smtClean="0"/>
              <a:t>Doctors will need to participate in </a:t>
            </a:r>
            <a:r>
              <a:rPr lang="en-GB" altLang="en-US" u="sng" dirty="0" smtClean="0"/>
              <a:t>annual appraisals</a:t>
            </a:r>
            <a:r>
              <a:rPr lang="en-GB" altLang="en-US" dirty="0" smtClean="0"/>
              <a:t> and collect supporting information over the course of 5 years</a:t>
            </a:r>
          </a:p>
          <a:p>
            <a:pPr marL="355600" indent="-355600" eaLnBrk="1" hangingPunct="1">
              <a:buClr>
                <a:schemeClr val="accent2"/>
              </a:buClr>
              <a:buFontTx/>
              <a:buChar char="•"/>
            </a:pPr>
            <a:r>
              <a:rPr lang="en-GB" altLang="en-US" dirty="0" smtClean="0"/>
              <a:t>Based on the outcome of this, the responsible officer makes a recommendation about the doctor’s fitness to practice to the GMC</a:t>
            </a:r>
          </a:p>
          <a:p>
            <a:pPr marL="355600" indent="-355600" eaLnBrk="1" hangingPunct="1">
              <a:buClr>
                <a:schemeClr val="accent2"/>
              </a:buClr>
              <a:buFontTx/>
              <a:buChar char="•"/>
            </a:pPr>
            <a:r>
              <a:rPr lang="en-GB" altLang="en-US" dirty="0" smtClean="0"/>
              <a:t>The GMC decides whether to revalidate</a:t>
            </a:r>
          </a:p>
        </p:txBody>
      </p:sp>
      <p:sp>
        <p:nvSpPr>
          <p:cNvPr id="7" name="Footer Placeholder 6"/>
          <p:cNvSpPr>
            <a:spLocks noGrp="1"/>
          </p:cNvSpPr>
          <p:nvPr>
            <p:ph type="ftr" sz="quarter" idx="11"/>
          </p:nvPr>
        </p:nvSpPr>
        <p:spPr/>
        <p:txBody>
          <a:bodyPr/>
          <a:lstStyle/>
          <a:p>
            <a:pPr>
              <a:defRPr/>
            </a:pPr>
            <a:r>
              <a:rPr lang="en-GB" smtClean="0"/>
              <a:t>NHS | www.england.nhs.uk.revalidation | [23 April 2014]</a:t>
            </a:r>
            <a:endParaRPr lang="en-GB" dirty="0"/>
          </a:p>
        </p:txBody>
      </p:sp>
    </p:spTree>
    <p:extLst>
      <p:ext uri="{BB962C8B-B14F-4D97-AF65-F5344CB8AC3E}">
        <p14:creationId xmlns:p14="http://schemas.microsoft.com/office/powerpoint/2010/main" val="1042846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600098" y="2034253"/>
            <a:ext cx="2235020" cy="7876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Revalidation </a:t>
            </a:r>
            <a:r>
              <a:rPr lang="en-US" sz="1600" dirty="0" err="1" smtClean="0"/>
              <a:t>Programme</a:t>
            </a:r>
            <a:r>
              <a:rPr lang="en-US" sz="1600" dirty="0" smtClean="0"/>
              <a:t> Board (RPB)</a:t>
            </a:r>
            <a:endParaRPr lang="en-US" sz="1600" dirty="0"/>
          </a:p>
        </p:txBody>
      </p:sp>
      <p:sp>
        <p:nvSpPr>
          <p:cNvPr id="6" name="Rounded Rectangle 5"/>
          <p:cNvSpPr/>
          <p:nvPr/>
        </p:nvSpPr>
        <p:spPr>
          <a:xfrm>
            <a:off x="3596923" y="3024999"/>
            <a:ext cx="2241371" cy="9493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Responsible Officer Calibration and Operational Network (ROCON)</a:t>
            </a:r>
            <a:endParaRPr lang="en-US" sz="1600" dirty="0"/>
          </a:p>
        </p:txBody>
      </p:sp>
      <p:sp>
        <p:nvSpPr>
          <p:cNvPr id="16" name="Rounded Rectangle 15"/>
          <p:cNvSpPr/>
          <p:nvPr/>
        </p:nvSpPr>
        <p:spPr>
          <a:xfrm>
            <a:off x="6287708" y="2605033"/>
            <a:ext cx="1570315" cy="794581"/>
          </a:xfrm>
          <a:prstGeom prst="roundRect">
            <a:avLst/>
          </a:prstGeom>
          <a:solidFill>
            <a:schemeClr val="accent6">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2">
                    <a:lumMod val="60000"/>
                    <a:lumOff val="40000"/>
                  </a:schemeClr>
                </a:solidFill>
              </a:rPr>
              <a:t>NHSE Quality &amp; Clinical Risk Committee</a:t>
            </a:r>
            <a:endParaRPr lang="en-US" sz="1600" dirty="0">
              <a:solidFill>
                <a:schemeClr val="tx2">
                  <a:lumMod val="60000"/>
                  <a:lumOff val="40000"/>
                </a:schemeClr>
              </a:solidFill>
            </a:endParaRPr>
          </a:p>
        </p:txBody>
      </p:sp>
      <p:sp>
        <p:nvSpPr>
          <p:cNvPr id="17" name="Rounded Rectangle 16"/>
          <p:cNvSpPr/>
          <p:nvPr/>
        </p:nvSpPr>
        <p:spPr>
          <a:xfrm>
            <a:off x="8100608" y="2605033"/>
            <a:ext cx="870523" cy="794581"/>
          </a:xfrm>
          <a:prstGeom prst="roundRect">
            <a:avLst/>
          </a:prstGeom>
          <a:solidFill>
            <a:schemeClr val="accent6">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2">
                    <a:lumMod val="60000"/>
                    <a:lumOff val="40000"/>
                  </a:schemeClr>
                </a:solidFill>
              </a:rPr>
              <a:t>NHSE Board</a:t>
            </a:r>
            <a:endParaRPr lang="en-US" sz="1600" dirty="0">
              <a:solidFill>
                <a:schemeClr val="tx2">
                  <a:lumMod val="60000"/>
                  <a:lumOff val="40000"/>
                </a:schemeClr>
              </a:solidFill>
            </a:endParaRPr>
          </a:p>
        </p:txBody>
      </p:sp>
      <p:cxnSp>
        <p:nvCxnSpPr>
          <p:cNvPr id="110" name="Straight Connector 109"/>
          <p:cNvCxnSpPr>
            <a:stCxn id="356" idx="2"/>
            <a:endCxn id="5" idx="0"/>
          </p:cNvCxnSpPr>
          <p:nvPr/>
        </p:nvCxnSpPr>
        <p:spPr>
          <a:xfrm flipH="1">
            <a:off x="4717608" y="1681060"/>
            <a:ext cx="1" cy="35319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a:stCxn id="5" idx="2"/>
            <a:endCxn id="6" idx="0"/>
          </p:cNvCxnSpPr>
          <p:nvPr/>
        </p:nvCxnSpPr>
        <p:spPr>
          <a:xfrm>
            <a:off x="4717608" y="2821939"/>
            <a:ext cx="1" cy="2030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6" idx="2"/>
            <a:endCxn id="52" idx="0"/>
          </p:cNvCxnSpPr>
          <p:nvPr/>
        </p:nvCxnSpPr>
        <p:spPr>
          <a:xfrm flipH="1">
            <a:off x="4717608" y="3974355"/>
            <a:ext cx="1" cy="46534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p:cNvCxnSpPr>
            <a:stCxn id="17" idx="1"/>
            <a:endCxn id="16" idx="3"/>
          </p:cNvCxnSpPr>
          <p:nvPr/>
        </p:nvCxnSpPr>
        <p:spPr>
          <a:xfrm flipH="1">
            <a:off x="7858023" y="3002324"/>
            <a:ext cx="2425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a:off x="271254" y="1875003"/>
            <a:ext cx="5547915" cy="0"/>
          </a:xfrm>
          <a:prstGeom prst="line">
            <a:avLst/>
          </a:prstGeom>
          <a:ln w="12700"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92" name="TextBox 191"/>
          <p:cNvSpPr txBox="1"/>
          <p:nvPr/>
        </p:nvSpPr>
        <p:spPr>
          <a:xfrm>
            <a:off x="357564" y="1158626"/>
            <a:ext cx="1694142" cy="246221"/>
          </a:xfrm>
          <a:prstGeom prst="rect">
            <a:avLst/>
          </a:prstGeom>
          <a:noFill/>
        </p:spPr>
        <p:txBody>
          <a:bodyPr wrap="square" lIns="0" tIns="0" rIns="0" bIns="0" rtlCol="0">
            <a:spAutoFit/>
          </a:bodyPr>
          <a:lstStyle/>
          <a:p>
            <a:r>
              <a:rPr lang="en-US" sz="1600" dirty="0" smtClean="0">
                <a:solidFill>
                  <a:schemeClr val="bg1">
                    <a:lumMod val="50000"/>
                  </a:schemeClr>
                </a:solidFill>
                <a:latin typeface="Arial" pitchFamily="34" charset="0"/>
                <a:cs typeface="Arial" pitchFamily="34" charset="0"/>
              </a:rPr>
              <a:t>UK</a:t>
            </a:r>
            <a:endParaRPr lang="en-US" sz="1600" dirty="0">
              <a:solidFill>
                <a:schemeClr val="bg1">
                  <a:lumMod val="50000"/>
                </a:schemeClr>
              </a:solidFill>
              <a:latin typeface="Arial" pitchFamily="34" charset="0"/>
              <a:cs typeface="Arial" pitchFamily="34" charset="0"/>
            </a:endParaRPr>
          </a:p>
        </p:txBody>
      </p:sp>
      <p:cxnSp>
        <p:nvCxnSpPr>
          <p:cNvPr id="193" name="Straight Connector 192"/>
          <p:cNvCxnSpPr/>
          <p:nvPr/>
        </p:nvCxnSpPr>
        <p:spPr>
          <a:xfrm>
            <a:off x="279086" y="3001393"/>
            <a:ext cx="5540083" cy="0"/>
          </a:xfrm>
          <a:prstGeom prst="line">
            <a:avLst/>
          </a:prstGeom>
          <a:ln w="12700"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234" name="TextBox 233"/>
          <p:cNvSpPr txBox="1"/>
          <p:nvPr/>
        </p:nvSpPr>
        <p:spPr>
          <a:xfrm>
            <a:off x="357564" y="2235701"/>
            <a:ext cx="863074" cy="492443"/>
          </a:xfrm>
          <a:prstGeom prst="rect">
            <a:avLst/>
          </a:prstGeom>
          <a:noFill/>
        </p:spPr>
        <p:txBody>
          <a:bodyPr wrap="square" lIns="0" tIns="0" rIns="0" bIns="0" rtlCol="0">
            <a:spAutoFit/>
          </a:bodyPr>
          <a:lstStyle/>
          <a:p>
            <a:r>
              <a:rPr lang="en-US" sz="1600" dirty="0" smtClean="0">
                <a:solidFill>
                  <a:schemeClr val="bg1">
                    <a:lumMod val="50000"/>
                  </a:schemeClr>
                </a:solidFill>
                <a:latin typeface="Arial" pitchFamily="34" charset="0"/>
                <a:cs typeface="Arial" pitchFamily="34" charset="0"/>
              </a:rPr>
              <a:t>‘All’ England</a:t>
            </a:r>
            <a:endParaRPr lang="en-US" sz="1600" dirty="0">
              <a:solidFill>
                <a:schemeClr val="bg1">
                  <a:lumMod val="50000"/>
                </a:schemeClr>
              </a:solidFill>
              <a:latin typeface="Arial" pitchFamily="34" charset="0"/>
              <a:cs typeface="Arial" pitchFamily="34" charset="0"/>
            </a:endParaRPr>
          </a:p>
        </p:txBody>
      </p:sp>
      <p:cxnSp>
        <p:nvCxnSpPr>
          <p:cNvPr id="235" name="Straight Connector 234"/>
          <p:cNvCxnSpPr/>
          <p:nvPr/>
        </p:nvCxnSpPr>
        <p:spPr>
          <a:xfrm>
            <a:off x="279086" y="4174997"/>
            <a:ext cx="5540083" cy="0"/>
          </a:xfrm>
          <a:prstGeom prst="line">
            <a:avLst/>
          </a:prstGeom>
          <a:ln w="12700"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236" name="TextBox 235"/>
          <p:cNvSpPr txBox="1"/>
          <p:nvPr/>
        </p:nvSpPr>
        <p:spPr>
          <a:xfrm>
            <a:off x="357564" y="3399614"/>
            <a:ext cx="964665" cy="492443"/>
          </a:xfrm>
          <a:prstGeom prst="rect">
            <a:avLst/>
          </a:prstGeom>
          <a:noFill/>
        </p:spPr>
        <p:txBody>
          <a:bodyPr wrap="square" lIns="0" tIns="0" rIns="0" bIns="0" rtlCol="0">
            <a:spAutoFit/>
          </a:bodyPr>
          <a:lstStyle/>
          <a:p>
            <a:r>
              <a:rPr lang="en-US" sz="1600" dirty="0" smtClean="0">
                <a:solidFill>
                  <a:schemeClr val="bg1">
                    <a:lumMod val="50000"/>
                  </a:schemeClr>
                </a:solidFill>
                <a:latin typeface="Arial" pitchFamily="34" charset="0"/>
                <a:cs typeface="Arial" pitchFamily="34" charset="0"/>
              </a:rPr>
              <a:t>NHS England</a:t>
            </a:r>
            <a:endParaRPr lang="en-US" sz="1600" dirty="0">
              <a:solidFill>
                <a:schemeClr val="bg1">
                  <a:lumMod val="50000"/>
                </a:schemeClr>
              </a:solidFill>
              <a:latin typeface="Arial" pitchFamily="34" charset="0"/>
              <a:cs typeface="Arial" pitchFamily="34" charset="0"/>
            </a:endParaRPr>
          </a:p>
        </p:txBody>
      </p:sp>
      <p:sp>
        <p:nvSpPr>
          <p:cNvPr id="304" name="TextBox 303"/>
          <p:cNvSpPr txBox="1"/>
          <p:nvPr/>
        </p:nvSpPr>
        <p:spPr>
          <a:xfrm>
            <a:off x="357565" y="4476688"/>
            <a:ext cx="1694142" cy="738664"/>
          </a:xfrm>
          <a:prstGeom prst="rect">
            <a:avLst/>
          </a:prstGeom>
          <a:noFill/>
          <a:effectLst/>
        </p:spPr>
        <p:txBody>
          <a:bodyPr wrap="square" lIns="0" tIns="0" rIns="0" bIns="0" rtlCol="0">
            <a:spAutoFit/>
          </a:bodyPr>
          <a:lstStyle/>
          <a:p>
            <a:r>
              <a:rPr lang="en-GB" sz="1600" dirty="0" smtClean="0">
                <a:solidFill>
                  <a:schemeClr val="bg1">
                    <a:lumMod val="50000"/>
                  </a:schemeClr>
                </a:solidFill>
                <a:latin typeface="Arial" pitchFamily="34" charset="0"/>
                <a:cs typeface="Arial" pitchFamily="34" charset="0"/>
              </a:rPr>
              <a:t>Revalidation Programme &amp; Work stream</a:t>
            </a:r>
            <a:endParaRPr lang="en-GB" sz="1600" dirty="0">
              <a:solidFill>
                <a:schemeClr val="bg1">
                  <a:lumMod val="50000"/>
                </a:schemeClr>
              </a:solidFill>
              <a:latin typeface="Arial" pitchFamily="34" charset="0"/>
              <a:cs typeface="Arial" pitchFamily="34" charset="0"/>
            </a:endParaRPr>
          </a:p>
        </p:txBody>
      </p:sp>
      <p:cxnSp>
        <p:nvCxnSpPr>
          <p:cNvPr id="312" name="Elbow Connector 311"/>
          <p:cNvCxnSpPr>
            <a:stCxn id="6" idx="3"/>
            <a:endCxn id="16" idx="2"/>
          </p:cNvCxnSpPr>
          <p:nvPr/>
        </p:nvCxnSpPr>
        <p:spPr>
          <a:xfrm flipV="1">
            <a:off x="5838294" y="3399614"/>
            <a:ext cx="1234572" cy="100063"/>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17" name="Elbow Connector 316"/>
          <p:cNvCxnSpPr>
            <a:stCxn id="5" idx="3"/>
            <a:endCxn id="16" idx="0"/>
          </p:cNvCxnSpPr>
          <p:nvPr/>
        </p:nvCxnSpPr>
        <p:spPr>
          <a:xfrm>
            <a:off x="5835118" y="2428096"/>
            <a:ext cx="1237748" cy="176937"/>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347" name="TextBox 346"/>
          <p:cNvSpPr txBox="1"/>
          <p:nvPr/>
        </p:nvSpPr>
        <p:spPr>
          <a:xfrm>
            <a:off x="6079601" y="2181875"/>
            <a:ext cx="1157951" cy="246221"/>
          </a:xfrm>
          <a:prstGeom prst="rect">
            <a:avLst/>
          </a:prstGeom>
          <a:noFill/>
        </p:spPr>
        <p:txBody>
          <a:bodyPr wrap="square" lIns="0" tIns="0" rIns="0" bIns="0" rtlCol="0">
            <a:spAutoFit/>
          </a:bodyPr>
          <a:lstStyle/>
          <a:p>
            <a:r>
              <a:rPr lang="en-US" sz="1600" dirty="0" smtClean="0">
                <a:solidFill>
                  <a:schemeClr val="bg1">
                    <a:lumMod val="50000"/>
                  </a:schemeClr>
                </a:solidFill>
                <a:latin typeface="Arial" pitchFamily="34" charset="0"/>
                <a:cs typeface="Arial" pitchFamily="34" charset="0"/>
              </a:rPr>
              <a:t>As ‘SRO’</a:t>
            </a:r>
            <a:endParaRPr lang="en-US" sz="1600" dirty="0">
              <a:solidFill>
                <a:schemeClr val="bg1">
                  <a:lumMod val="50000"/>
                </a:schemeClr>
              </a:solidFill>
              <a:latin typeface="Arial" pitchFamily="34" charset="0"/>
              <a:cs typeface="Arial" pitchFamily="34" charset="0"/>
            </a:endParaRPr>
          </a:p>
        </p:txBody>
      </p:sp>
      <p:sp>
        <p:nvSpPr>
          <p:cNvPr id="348" name="TextBox 347"/>
          <p:cNvSpPr txBox="1"/>
          <p:nvPr/>
        </p:nvSpPr>
        <p:spPr>
          <a:xfrm>
            <a:off x="6079600" y="3584280"/>
            <a:ext cx="1778423" cy="246221"/>
          </a:xfrm>
          <a:prstGeom prst="rect">
            <a:avLst/>
          </a:prstGeom>
          <a:noFill/>
        </p:spPr>
        <p:txBody>
          <a:bodyPr wrap="square" lIns="0" tIns="0" rIns="0" bIns="0" rtlCol="0">
            <a:spAutoFit/>
          </a:bodyPr>
          <a:lstStyle/>
          <a:p>
            <a:r>
              <a:rPr lang="en-US" sz="1600" dirty="0" smtClean="0">
                <a:solidFill>
                  <a:schemeClr val="bg1">
                    <a:lumMod val="50000"/>
                  </a:schemeClr>
                </a:solidFill>
                <a:latin typeface="Arial" pitchFamily="34" charset="0"/>
                <a:cs typeface="Arial" pitchFamily="34" charset="0"/>
              </a:rPr>
              <a:t>As a ‘DB’</a:t>
            </a:r>
            <a:endParaRPr lang="en-US" sz="1600" dirty="0">
              <a:solidFill>
                <a:schemeClr val="bg1">
                  <a:lumMod val="50000"/>
                </a:schemeClr>
              </a:solidFill>
              <a:latin typeface="Arial" pitchFamily="34" charset="0"/>
              <a:cs typeface="Arial" pitchFamily="34" charset="0"/>
            </a:endParaRPr>
          </a:p>
        </p:txBody>
      </p:sp>
      <p:sp>
        <p:nvSpPr>
          <p:cNvPr id="356" name="Rectangle 355"/>
          <p:cNvSpPr/>
          <p:nvPr/>
        </p:nvSpPr>
        <p:spPr>
          <a:xfrm>
            <a:off x="3600099" y="892004"/>
            <a:ext cx="2235019" cy="789056"/>
          </a:xfrm>
          <a:prstGeom prst="rect">
            <a:avLst/>
          </a:prstGeom>
          <a:no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GMC UK Revalidation Implementation Advisory Board </a:t>
            </a:r>
            <a:r>
              <a:rPr lang="en-US" sz="1600" dirty="0">
                <a:solidFill>
                  <a:schemeClr val="bg1">
                    <a:lumMod val="50000"/>
                  </a:schemeClr>
                </a:solidFill>
              </a:rPr>
              <a:t>(RIAB)</a:t>
            </a:r>
          </a:p>
        </p:txBody>
      </p:sp>
      <p:cxnSp>
        <p:nvCxnSpPr>
          <p:cNvPr id="359" name="Elbow Connector 358"/>
          <p:cNvCxnSpPr>
            <a:stCxn id="5" idx="3"/>
            <a:endCxn id="362" idx="1"/>
          </p:cNvCxnSpPr>
          <p:nvPr/>
        </p:nvCxnSpPr>
        <p:spPr>
          <a:xfrm flipV="1">
            <a:off x="5835118" y="1875003"/>
            <a:ext cx="316960" cy="553093"/>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362" name="Rectangle 361"/>
          <p:cNvSpPr/>
          <p:nvPr/>
        </p:nvSpPr>
        <p:spPr>
          <a:xfrm>
            <a:off x="6152078" y="1578593"/>
            <a:ext cx="2152404" cy="592819"/>
          </a:xfrm>
          <a:prstGeom prst="rect">
            <a:avLst/>
          </a:prstGeom>
          <a:no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Department of Health </a:t>
            </a:r>
            <a:r>
              <a:rPr lang="en-US" sz="1600" dirty="0" smtClean="0">
                <a:solidFill>
                  <a:schemeClr val="bg1">
                    <a:lumMod val="50000"/>
                  </a:schemeClr>
                </a:solidFill>
              </a:rPr>
              <a:t>(ERD SMY)</a:t>
            </a:r>
            <a:endParaRPr lang="en-US" sz="1600" dirty="0">
              <a:solidFill>
                <a:schemeClr val="bg1">
                  <a:lumMod val="50000"/>
                </a:schemeClr>
              </a:solidFill>
            </a:endParaRPr>
          </a:p>
        </p:txBody>
      </p:sp>
      <p:cxnSp>
        <p:nvCxnSpPr>
          <p:cNvPr id="372" name="Elbow Connector 371"/>
          <p:cNvCxnSpPr>
            <a:stCxn id="17" idx="0"/>
            <a:endCxn id="362" idx="3"/>
          </p:cNvCxnSpPr>
          <p:nvPr/>
        </p:nvCxnSpPr>
        <p:spPr>
          <a:xfrm rot="16200000" flipV="1">
            <a:off x="8055161" y="2124324"/>
            <a:ext cx="730030" cy="231388"/>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88" name="Rounded Rectangle 87"/>
          <p:cNvSpPr/>
          <p:nvPr/>
        </p:nvSpPr>
        <p:spPr>
          <a:xfrm rot="16200000">
            <a:off x="734606" y="2595300"/>
            <a:ext cx="2299995" cy="859399"/>
          </a:xfrm>
          <a:prstGeom prst="round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All England Revalidation Operational Network</a:t>
            </a:r>
            <a:endParaRPr lang="en-US" sz="1600" dirty="0">
              <a:solidFill>
                <a:schemeClr val="tx1"/>
              </a:solidFill>
            </a:endParaRPr>
          </a:p>
        </p:txBody>
      </p:sp>
      <p:cxnSp>
        <p:nvCxnSpPr>
          <p:cNvPr id="90" name="Elbow Connector 89"/>
          <p:cNvCxnSpPr>
            <a:stCxn id="88" idx="1"/>
            <a:endCxn id="52" idx="1"/>
          </p:cNvCxnSpPr>
          <p:nvPr/>
        </p:nvCxnSpPr>
        <p:spPr>
          <a:xfrm rot="16200000" flipH="1">
            <a:off x="2415930" y="3643670"/>
            <a:ext cx="659229" cy="1721881"/>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108" name="Rounded Rectangle 107"/>
          <p:cNvSpPr/>
          <p:nvPr/>
        </p:nvSpPr>
        <p:spPr>
          <a:xfrm rot="16200000">
            <a:off x="1701038" y="2744291"/>
            <a:ext cx="2299994" cy="561417"/>
          </a:xfrm>
          <a:prstGeom prst="round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Stakeholder Reference Group</a:t>
            </a:r>
            <a:endParaRPr lang="en-US" sz="1600" dirty="0">
              <a:solidFill>
                <a:schemeClr val="tx1"/>
              </a:solidFill>
            </a:endParaRPr>
          </a:p>
        </p:txBody>
      </p:sp>
      <p:cxnSp>
        <p:nvCxnSpPr>
          <p:cNvPr id="123" name="Straight Connector 122"/>
          <p:cNvCxnSpPr>
            <a:stCxn id="5" idx="1"/>
          </p:cNvCxnSpPr>
          <p:nvPr/>
        </p:nvCxnSpPr>
        <p:spPr>
          <a:xfrm flipH="1">
            <a:off x="3131745" y="2428096"/>
            <a:ext cx="4683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a:stCxn id="6" idx="1"/>
          </p:cNvCxnSpPr>
          <p:nvPr/>
        </p:nvCxnSpPr>
        <p:spPr>
          <a:xfrm flipH="1">
            <a:off x="3131744" y="3499677"/>
            <a:ext cx="46517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52" idx="2"/>
            <a:endCxn id="50" idx="0"/>
          </p:cNvCxnSpPr>
          <p:nvPr/>
        </p:nvCxnSpPr>
        <p:spPr>
          <a:xfrm rot="16200000" flipH="1">
            <a:off x="5535904" y="4410458"/>
            <a:ext cx="417891" cy="2054482"/>
          </a:xfrm>
          <a:prstGeom prst="bentConnector3">
            <a:avLst>
              <a:gd name="adj1" fmla="val 50000"/>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52" idx="2"/>
            <a:endCxn id="49" idx="0"/>
          </p:cNvCxnSpPr>
          <p:nvPr/>
        </p:nvCxnSpPr>
        <p:spPr>
          <a:xfrm rot="16200000" flipH="1">
            <a:off x="4632233" y="5314129"/>
            <a:ext cx="417892" cy="247142"/>
          </a:xfrm>
          <a:prstGeom prst="bentConnector3">
            <a:avLst>
              <a:gd name="adj1" fmla="val 50000"/>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52" idx="2"/>
            <a:endCxn id="48" idx="0"/>
          </p:cNvCxnSpPr>
          <p:nvPr/>
        </p:nvCxnSpPr>
        <p:spPr>
          <a:xfrm rot="5400000">
            <a:off x="3735021" y="4664057"/>
            <a:ext cx="417891" cy="1547285"/>
          </a:xfrm>
          <a:prstGeom prst="bentConnector3">
            <a:avLst>
              <a:gd name="adj1" fmla="val 50000"/>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52" idx="2"/>
            <a:endCxn id="47" idx="0"/>
          </p:cNvCxnSpPr>
          <p:nvPr/>
        </p:nvCxnSpPr>
        <p:spPr>
          <a:xfrm rot="16200000" flipH="1">
            <a:off x="6193990" y="3752371"/>
            <a:ext cx="415655" cy="3368419"/>
          </a:xfrm>
          <a:prstGeom prst="bentConnector3">
            <a:avLst>
              <a:gd name="adj1" fmla="val 50000"/>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52" idx="2"/>
            <a:endCxn id="51" idx="0"/>
          </p:cNvCxnSpPr>
          <p:nvPr/>
        </p:nvCxnSpPr>
        <p:spPr>
          <a:xfrm rot="5400000">
            <a:off x="3067441" y="3996479"/>
            <a:ext cx="417892" cy="2882443"/>
          </a:xfrm>
          <a:prstGeom prst="bentConnector3">
            <a:avLst>
              <a:gd name="adj1" fmla="val 50000"/>
            </a:avLst>
          </a:prstGeom>
          <a:ln>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7564455" y="5644409"/>
            <a:ext cx="1043143" cy="678094"/>
          </a:xfrm>
          <a:prstGeom prst="rect">
            <a:avLst/>
          </a:prstGeom>
          <a:no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Medical Appraisal</a:t>
            </a:r>
          </a:p>
        </p:txBody>
      </p:sp>
      <p:sp>
        <p:nvSpPr>
          <p:cNvPr id="48" name="Rectangle 47"/>
          <p:cNvSpPr/>
          <p:nvPr/>
        </p:nvSpPr>
        <p:spPr>
          <a:xfrm>
            <a:off x="2498354" y="5646645"/>
            <a:ext cx="1343937" cy="690423"/>
          </a:xfrm>
          <a:prstGeom prst="rect">
            <a:avLst/>
          </a:prstGeom>
          <a:no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Responding to concerns</a:t>
            </a:r>
          </a:p>
        </p:txBody>
      </p:sp>
      <p:sp>
        <p:nvSpPr>
          <p:cNvPr id="49" name="Rectangle 48"/>
          <p:cNvSpPr/>
          <p:nvPr/>
        </p:nvSpPr>
        <p:spPr>
          <a:xfrm>
            <a:off x="3939573" y="5646646"/>
            <a:ext cx="2050354" cy="690424"/>
          </a:xfrm>
          <a:prstGeom prst="rect">
            <a:avLst/>
          </a:prstGeom>
          <a:no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Information Management &amp; Technology (IM&amp;T)</a:t>
            </a:r>
          </a:p>
        </p:txBody>
      </p:sp>
      <p:sp>
        <p:nvSpPr>
          <p:cNvPr id="50" name="Rectangle 49"/>
          <p:cNvSpPr/>
          <p:nvPr/>
        </p:nvSpPr>
        <p:spPr>
          <a:xfrm>
            <a:off x="6093737" y="5646645"/>
            <a:ext cx="1356706" cy="690423"/>
          </a:xfrm>
          <a:prstGeom prst="rect">
            <a:avLst/>
          </a:prstGeom>
          <a:no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Framework for Quality Assurance</a:t>
            </a:r>
          </a:p>
        </p:txBody>
      </p:sp>
      <p:sp>
        <p:nvSpPr>
          <p:cNvPr id="51" name="Rectangle 50"/>
          <p:cNvSpPr/>
          <p:nvPr/>
        </p:nvSpPr>
        <p:spPr>
          <a:xfrm>
            <a:off x="1253946" y="5646646"/>
            <a:ext cx="1162437" cy="690424"/>
          </a:xfrm>
          <a:prstGeom prst="rect">
            <a:avLst/>
          </a:prstGeom>
          <a:no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Business Planning</a:t>
            </a:r>
          </a:p>
        </p:txBody>
      </p:sp>
      <p:sp>
        <p:nvSpPr>
          <p:cNvPr id="52" name="Rectangle 51"/>
          <p:cNvSpPr/>
          <p:nvPr/>
        </p:nvSpPr>
        <p:spPr>
          <a:xfrm>
            <a:off x="3606485" y="4439698"/>
            <a:ext cx="2222246" cy="789056"/>
          </a:xfrm>
          <a:prstGeom prst="rect">
            <a:avLst/>
          </a:prstGeom>
          <a:no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chemeClr val="tx1"/>
                </a:solidFill>
              </a:rPr>
              <a:t>Programme Management </a:t>
            </a:r>
            <a:r>
              <a:rPr lang="en-GB" sz="1600" dirty="0">
                <a:solidFill>
                  <a:schemeClr val="tx1"/>
                </a:solidFill>
              </a:rPr>
              <a:t>Office (</a:t>
            </a:r>
            <a:r>
              <a:rPr lang="en-GB" sz="1600" b="1" dirty="0">
                <a:solidFill>
                  <a:schemeClr val="tx1"/>
                </a:solidFill>
              </a:rPr>
              <a:t>PMO</a:t>
            </a:r>
            <a:r>
              <a:rPr lang="en-GB" sz="1600" dirty="0">
                <a:solidFill>
                  <a:schemeClr val="tx1"/>
                </a:solidFill>
              </a:rPr>
              <a:t>)</a:t>
            </a:r>
          </a:p>
        </p:txBody>
      </p:sp>
      <p:cxnSp>
        <p:nvCxnSpPr>
          <p:cNvPr id="8" name="Straight Arrow Connector 7"/>
          <p:cNvCxnSpPr/>
          <p:nvPr/>
        </p:nvCxnSpPr>
        <p:spPr>
          <a:xfrm>
            <a:off x="1728463" y="4207026"/>
            <a:ext cx="0" cy="1437382"/>
          </a:xfrm>
          <a:prstGeom prst="straightConnector1">
            <a:avLst/>
          </a:prstGeom>
          <a:ln w="127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Title 1"/>
          <p:cNvSpPr txBox="1">
            <a:spLocks/>
          </p:cNvSpPr>
          <p:nvPr/>
        </p:nvSpPr>
        <p:spPr bwMode="auto">
          <a:xfrm>
            <a:off x="136830" y="94996"/>
            <a:ext cx="7313613" cy="565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a:lstStyle>
          <a:p>
            <a:pPr defTabSz="457200" eaLnBrk="1" hangingPunct="1"/>
            <a:r>
              <a:rPr lang="en-US" sz="2800" b="1" dirty="0">
                <a:latin typeface="Arial" charset="0"/>
                <a:cs typeface="Arial" charset="0"/>
              </a:rPr>
              <a:t>Revalidation – High level </a:t>
            </a:r>
            <a:r>
              <a:rPr lang="en-US" sz="2800" b="1" dirty="0" smtClean="0">
                <a:latin typeface="Arial" charset="0"/>
                <a:cs typeface="Arial" charset="0"/>
              </a:rPr>
              <a:t>Governance</a:t>
            </a:r>
            <a:endParaRPr lang="en-US" sz="2800" b="1" dirty="0">
              <a:latin typeface="Arial" charset="0"/>
              <a:cs typeface="Arial" charset="0"/>
            </a:endParaRPr>
          </a:p>
        </p:txBody>
      </p:sp>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
        <p:nvSpPr>
          <p:cNvPr id="3" name="Slide Number Placeholder 2"/>
          <p:cNvSpPr>
            <a:spLocks noGrp="1"/>
          </p:cNvSpPr>
          <p:nvPr>
            <p:ph type="sldNum" sz="quarter" idx="12"/>
          </p:nvPr>
        </p:nvSpPr>
        <p:spPr/>
        <p:txBody>
          <a:bodyPr/>
          <a:lstStyle/>
          <a:p>
            <a:pPr>
              <a:defRPr/>
            </a:pPr>
            <a:fld id="{108035A4-35DD-4C64-A533-D874A2FBE00E}" type="slidenum">
              <a:rPr lang="en-GB" smtClean="0"/>
              <a:pPr>
                <a:defRPr/>
              </a:pPr>
              <a:t>7</a:t>
            </a:fld>
            <a:endParaRPr lang="en-GB"/>
          </a:p>
        </p:txBody>
      </p:sp>
    </p:spTree>
    <p:extLst>
      <p:ext uri="{BB962C8B-B14F-4D97-AF65-F5344CB8AC3E}">
        <p14:creationId xmlns:p14="http://schemas.microsoft.com/office/powerpoint/2010/main" val="3459171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407988" y="269661"/>
            <a:ext cx="7313613" cy="565150"/>
          </a:xfrm>
          <a:solidFill>
            <a:schemeClr val="accent1"/>
          </a:solidFill>
          <a:ln>
            <a:solidFill>
              <a:schemeClr val="accent1"/>
            </a:solidFill>
          </a:ln>
        </p:spPr>
        <p:txBody>
          <a:bodyPr lIns="91440" tIns="45720" rIns="91440" bIns="45720" anchor="ctr"/>
          <a:lstStyle/>
          <a:p>
            <a:pPr defTabSz="457200" eaLnBrk="1" hangingPunct="1"/>
            <a:r>
              <a:rPr lang="en-GB" sz="2800" b="1" dirty="0" smtClean="0">
                <a:latin typeface="Arial" charset="0"/>
                <a:cs typeface="Arial" charset="0"/>
              </a:rPr>
              <a:t>Programme Structure</a:t>
            </a:r>
          </a:p>
        </p:txBody>
      </p:sp>
      <p:sp>
        <p:nvSpPr>
          <p:cNvPr id="6" name="Slide Number Placeholder 4"/>
          <p:cNvSpPr>
            <a:spLocks noGrp="1"/>
          </p:cNvSpPr>
          <p:nvPr>
            <p:ph type="sldNum" sz="quarter" idx="4294967295"/>
          </p:nvPr>
        </p:nvSpPr>
        <p:spPr bwMode="auto">
          <a:xfrm>
            <a:off x="238125" y="6310313"/>
            <a:ext cx="300038" cy="1793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4BF222A-E2A9-465A-9F1A-30D378B48A4D}" type="slidenum">
              <a:rPr lang="en-GB" b="0" smtClean="0">
                <a:solidFill>
                  <a:schemeClr val="bg1">
                    <a:lumMod val="50000"/>
                  </a:schemeClr>
                </a:solidFill>
                <a:cs typeface="Arial" charset="0"/>
              </a:rPr>
              <a:pPr eaLnBrk="1" fontAlgn="base" hangingPunct="1">
                <a:spcBef>
                  <a:spcPct val="0"/>
                </a:spcBef>
                <a:spcAft>
                  <a:spcPct val="0"/>
                </a:spcAft>
              </a:pPr>
              <a:t>8</a:t>
            </a:fld>
            <a:endParaRPr lang="en-GB" b="0" smtClean="0">
              <a:solidFill>
                <a:schemeClr val="bg1">
                  <a:lumMod val="50000"/>
                </a:schemeClr>
              </a:solidFill>
              <a:cs typeface="Arial" charset="0"/>
            </a:endParaRPr>
          </a:p>
        </p:txBody>
      </p:sp>
      <p:sp>
        <p:nvSpPr>
          <p:cNvPr id="63" name="Rounded Rectangle 62"/>
          <p:cNvSpPr/>
          <p:nvPr/>
        </p:nvSpPr>
        <p:spPr>
          <a:xfrm>
            <a:off x="1532122" y="4148918"/>
            <a:ext cx="1874108" cy="627798"/>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Quality Assurance</a:t>
            </a:r>
            <a:endParaRPr lang="en-GB" b="1" dirty="0"/>
          </a:p>
        </p:txBody>
      </p:sp>
      <p:sp>
        <p:nvSpPr>
          <p:cNvPr id="55" name="Rounded Rectangle 54"/>
          <p:cNvSpPr/>
          <p:nvPr/>
        </p:nvSpPr>
        <p:spPr>
          <a:xfrm>
            <a:off x="1532122" y="3033040"/>
            <a:ext cx="1874098" cy="76102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Medical </a:t>
            </a:r>
            <a:r>
              <a:rPr lang="en-GB" b="1" dirty="0" smtClean="0"/>
              <a:t>Appraisal</a:t>
            </a:r>
            <a:endParaRPr lang="en-GB" b="1" dirty="0"/>
          </a:p>
        </p:txBody>
      </p:sp>
      <p:sp>
        <p:nvSpPr>
          <p:cNvPr id="56" name="Rectangle 55"/>
          <p:cNvSpPr/>
          <p:nvPr/>
        </p:nvSpPr>
        <p:spPr>
          <a:xfrm>
            <a:off x="3422155" y="3047037"/>
            <a:ext cx="5563983" cy="77432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000000"/>
                </a:solidFill>
                <a:cs typeface="Arial" charset="0"/>
              </a:rPr>
              <a:t>To develop policies, guidance and templates which continuously improve the quality and consistency of medical appraisals.</a:t>
            </a:r>
            <a:endParaRPr lang="en-GB" dirty="0">
              <a:solidFill>
                <a:srgbClr val="000000"/>
              </a:solidFill>
              <a:cs typeface="Arial" charset="0"/>
            </a:endParaRPr>
          </a:p>
        </p:txBody>
      </p:sp>
      <p:sp>
        <p:nvSpPr>
          <p:cNvPr id="64" name="Rectangle 63"/>
          <p:cNvSpPr/>
          <p:nvPr/>
        </p:nvSpPr>
        <p:spPr>
          <a:xfrm>
            <a:off x="3416257" y="4148917"/>
            <a:ext cx="5563970" cy="62779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GB" dirty="0" smtClean="0">
                <a:solidFill>
                  <a:schemeClr val="tx1"/>
                </a:solidFill>
              </a:rPr>
              <a:t>Framework giving assurance that designated bodies are complying with the RO regulations</a:t>
            </a:r>
            <a:endParaRPr lang="en-GB" b="1" dirty="0">
              <a:solidFill>
                <a:schemeClr val="tx1"/>
              </a:solidFill>
              <a:cs typeface="Arial" charset="0"/>
            </a:endParaRPr>
          </a:p>
        </p:txBody>
      </p:sp>
      <p:sp>
        <p:nvSpPr>
          <p:cNvPr id="68" name="Rounded Rectangle 67"/>
          <p:cNvSpPr/>
          <p:nvPr/>
        </p:nvSpPr>
        <p:spPr>
          <a:xfrm>
            <a:off x="1532122" y="1944484"/>
            <a:ext cx="1874099" cy="83837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Information Management &amp; Technology</a:t>
            </a:r>
            <a:endParaRPr lang="en-GB" b="1" dirty="0"/>
          </a:p>
        </p:txBody>
      </p:sp>
      <p:sp>
        <p:nvSpPr>
          <p:cNvPr id="69" name="Rectangle 68"/>
          <p:cNvSpPr/>
          <p:nvPr/>
        </p:nvSpPr>
        <p:spPr>
          <a:xfrm>
            <a:off x="3416243" y="1958132"/>
            <a:ext cx="5526664" cy="8229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hangingPunct="1">
              <a:lnSpc>
                <a:spcPct val="100000"/>
              </a:lnSpc>
              <a:spcBef>
                <a:spcPts val="0"/>
              </a:spcBef>
            </a:pPr>
            <a:r>
              <a:rPr lang="en-GB" dirty="0">
                <a:solidFill>
                  <a:srgbClr val="000000"/>
                </a:solidFill>
                <a:cs typeface="Arial" charset="0"/>
              </a:rPr>
              <a:t>To </a:t>
            </a:r>
            <a:r>
              <a:rPr lang="en-GB" dirty="0" smtClean="0">
                <a:solidFill>
                  <a:srgbClr val="000000"/>
                </a:solidFill>
                <a:cs typeface="Arial" charset="0"/>
              </a:rPr>
              <a:t>select and develop an information </a:t>
            </a:r>
            <a:r>
              <a:rPr lang="en-GB" dirty="0">
                <a:solidFill>
                  <a:srgbClr val="000000"/>
                </a:solidFill>
                <a:cs typeface="Arial" charset="0"/>
              </a:rPr>
              <a:t>management </a:t>
            </a:r>
            <a:r>
              <a:rPr lang="en-GB" dirty="0" smtClean="0">
                <a:solidFill>
                  <a:srgbClr val="000000"/>
                </a:solidFill>
                <a:cs typeface="Arial" charset="0"/>
              </a:rPr>
              <a:t>tool to </a:t>
            </a:r>
            <a:r>
              <a:rPr lang="en-GB" dirty="0">
                <a:solidFill>
                  <a:srgbClr val="000000"/>
                </a:solidFill>
                <a:cs typeface="Arial" charset="0"/>
              </a:rPr>
              <a:t>support NHS England responsible officers in the execution of their revalidation responsibilities.</a:t>
            </a:r>
          </a:p>
        </p:txBody>
      </p:sp>
      <p:sp>
        <p:nvSpPr>
          <p:cNvPr id="70" name="Rounded Rectangle 69"/>
          <p:cNvSpPr/>
          <p:nvPr/>
        </p:nvSpPr>
        <p:spPr>
          <a:xfrm>
            <a:off x="1532122" y="5218258"/>
            <a:ext cx="1874113" cy="59894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Business Planning</a:t>
            </a:r>
            <a:endParaRPr lang="en-GB" b="1" dirty="0"/>
          </a:p>
        </p:txBody>
      </p:sp>
      <p:sp>
        <p:nvSpPr>
          <p:cNvPr id="71" name="Rectangle 70"/>
          <p:cNvSpPr/>
          <p:nvPr/>
        </p:nvSpPr>
        <p:spPr>
          <a:xfrm>
            <a:off x="3416243" y="5218258"/>
            <a:ext cx="5563983" cy="59894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cs typeface="Arial" charset="0"/>
              </a:rPr>
              <a:t>To ensure that adequate resources, plans and funding is in place for 2014/15 &amp; 2015/16</a:t>
            </a:r>
            <a:endParaRPr lang="en-GB" dirty="0">
              <a:solidFill>
                <a:schemeClr val="tx1"/>
              </a:solidFill>
              <a:cs typeface="Arial" charset="0"/>
            </a:endParaRPr>
          </a:p>
        </p:txBody>
      </p:sp>
      <p:sp>
        <p:nvSpPr>
          <p:cNvPr id="72" name="Rounded Rectangle 71"/>
          <p:cNvSpPr/>
          <p:nvPr/>
        </p:nvSpPr>
        <p:spPr>
          <a:xfrm>
            <a:off x="1532122" y="1105471"/>
            <a:ext cx="1874112" cy="61415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Responding to Concerns</a:t>
            </a:r>
            <a:endParaRPr lang="en-GB" b="1" dirty="0"/>
          </a:p>
        </p:txBody>
      </p:sp>
      <p:sp>
        <p:nvSpPr>
          <p:cNvPr id="73" name="Rectangle 72"/>
          <p:cNvSpPr/>
          <p:nvPr/>
        </p:nvSpPr>
        <p:spPr>
          <a:xfrm>
            <a:off x="3416258" y="1105472"/>
            <a:ext cx="5526649" cy="61415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cs typeface="Arial" charset="0"/>
              </a:rPr>
              <a:t>Unified </a:t>
            </a:r>
            <a:r>
              <a:rPr lang="en-GB" dirty="0">
                <a:solidFill>
                  <a:schemeClr val="tx1"/>
                </a:solidFill>
                <a:cs typeface="Arial" charset="0"/>
              </a:rPr>
              <a:t>policy and </a:t>
            </a:r>
            <a:r>
              <a:rPr lang="en-GB" dirty="0" smtClean="0">
                <a:solidFill>
                  <a:schemeClr val="tx1"/>
                </a:solidFill>
                <a:cs typeface="Arial" charset="0"/>
              </a:rPr>
              <a:t>standardised approach for </a:t>
            </a:r>
            <a:r>
              <a:rPr lang="en-GB" dirty="0">
                <a:solidFill>
                  <a:schemeClr val="tx1"/>
                </a:solidFill>
                <a:cs typeface="Arial" charset="0"/>
              </a:rPr>
              <a:t>responding to </a:t>
            </a:r>
            <a:r>
              <a:rPr lang="en-GB" dirty="0" smtClean="0">
                <a:solidFill>
                  <a:schemeClr val="tx1"/>
                </a:solidFill>
                <a:cs typeface="Arial" charset="0"/>
              </a:rPr>
              <a:t>concerns (including remediation)</a:t>
            </a:r>
            <a:endParaRPr lang="en-GB" dirty="0">
              <a:solidFill>
                <a:schemeClr val="tx1"/>
              </a:solidFill>
              <a:cs typeface="Arial" charset="0"/>
            </a:endParaRPr>
          </a:p>
        </p:txBody>
      </p:sp>
      <p:sp>
        <p:nvSpPr>
          <p:cNvPr id="74" name="Rounded Rectangle 73"/>
          <p:cNvSpPr/>
          <p:nvPr/>
        </p:nvSpPr>
        <p:spPr>
          <a:xfrm rot="16200000">
            <a:off x="-1540659" y="3200759"/>
            <a:ext cx="4790801" cy="63315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Programme Management Office</a:t>
            </a:r>
            <a:endParaRPr lang="en-GB" b="1" dirty="0"/>
          </a:p>
        </p:txBody>
      </p:sp>
      <p:cxnSp>
        <p:nvCxnSpPr>
          <p:cNvPr id="87" name="Straight Connector 86"/>
          <p:cNvCxnSpPr>
            <a:stCxn id="72" idx="1"/>
          </p:cNvCxnSpPr>
          <p:nvPr/>
        </p:nvCxnSpPr>
        <p:spPr>
          <a:xfrm flipH="1" flipV="1">
            <a:off x="1171322" y="1412546"/>
            <a:ext cx="360800" cy="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68" idx="1"/>
          </p:cNvCxnSpPr>
          <p:nvPr/>
        </p:nvCxnSpPr>
        <p:spPr>
          <a:xfrm flipH="1">
            <a:off x="1171322" y="2363670"/>
            <a:ext cx="360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1171322" y="4449169"/>
            <a:ext cx="360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70" idx="1"/>
          </p:cNvCxnSpPr>
          <p:nvPr/>
        </p:nvCxnSpPr>
        <p:spPr>
          <a:xfrm flipH="1">
            <a:off x="1171320" y="5517730"/>
            <a:ext cx="36080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H="1" flipV="1">
            <a:off x="1064525" y="3352313"/>
            <a:ext cx="467597" cy="665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08" name="Rectangle 107"/>
          <p:cNvSpPr/>
          <p:nvPr/>
        </p:nvSpPr>
        <p:spPr>
          <a:xfrm>
            <a:off x="2268667" y="6096964"/>
            <a:ext cx="4611296" cy="291162"/>
          </a:xfrm>
          <a:prstGeom prst="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lumMod val="50000"/>
                  </a:schemeClr>
                </a:solidFill>
                <a:latin typeface="Arial" charset="0"/>
                <a:cs typeface="Arial" charset="0"/>
              </a:rPr>
              <a:t>Stakeholder Engagement and Communications</a:t>
            </a:r>
            <a:endParaRPr lang="en-GB" sz="1600" dirty="0">
              <a:solidFill>
                <a:schemeClr val="bg1">
                  <a:lumMod val="50000"/>
                </a:schemeClr>
              </a:solidFill>
            </a:endParaRPr>
          </a:p>
        </p:txBody>
      </p:sp>
      <p:cxnSp>
        <p:nvCxnSpPr>
          <p:cNvPr id="5130" name="Elbow Connector 5129"/>
          <p:cNvCxnSpPr>
            <a:stCxn id="74" idx="1"/>
          </p:cNvCxnSpPr>
          <p:nvPr/>
        </p:nvCxnSpPr>
        <p:spPr>
          <a:xfrm rot="16200000" flipH="1">
            <a:off x="1437745" y="5329734"/>
            <a:ext cx="247918" cy="1413925"/>
          </a:xfrm>
          <a:prstGeom prst="bentConnector2">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2268666" y="6394945"/>
            <a:ext cx="4611297" cy="291162"/>
          </a:xfrm>
          <a:prstGeom prst="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bg1">
                    <a:lumMod val="50000"/>
                  </a:schemeClr>
                </a:solidFill>
                <a:latin typeface="Arial" charset="0"/>
                <a:cs typeface="Arial" charset="0"/>
              </a:rPr>
              <a:t>Benefits Realisation Plan</a:t>
            </a:r>
            <a:endParaRPr lang="en-GB" sz="1600" dirty="0">
              <a:solidFill>
                <a:schemeClr val="bg1">
                  <a:lumMod val="50000"/>
                </a:schemeClr>
              </a:solidFill>
            </a:endParaRPr>
          </a:p>
        </p:txBody>
      </p:sp>
      <p:cxnSp>
        <p:nvCxnSpPr>
          <p:cNvPr id="38" name="Elbow Connector 37"/>
          <p:cNvCxnSpPr>
            <a:stCxn id="74" idx="1"/>
            <a:endCxn id="25" idx="1"/>
          </p:cNvCxnSpPr>
          <p:nvPr/>
        </p:nvCxnSpPr>
        <p:spPr>
          <a:xfrm rot="16200000" flipH="1">
            <a:off x="1247810" y="5519670"/>
            <a:ext cx="627788" cy="1413924"/>
          </a:xfrm>
          <a:prstGeom prst="bentConnector2">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Tree>
    <p:extLst>
      <p:ext uri="{BB962C8B-B14F-4D97-AF65-F5344CB8AC3E}">
        <p14:creationId xmlns:p14="http://schemas.microsoft.com/office/powerpoint/2010/main" val="1744154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407988" y="269661"/>
            <a:ext cx="7313613" cy="565150"/>
          </a:xfrm>
          <a:solidFill>
            <a:schemeClr val="accent1"/>
          </a:solidFill>
          <a:ln>
            <a:solidFill>
              <a:schemeClr val="accent1"/>
            </a:solidFill>
          </a:ln>
        </p:spPr>
        <p:txBody>
          <a:bodyPr lIns="91440" tIns="45720" rIns="91440" bIns="45720" anchor="ctr"/>
          <a:lstStyle/>
          <a:p>
            <a:pPr defTabSz="457200" eaLnBrk="1" hangingPunct="1"/>
            <a:r>
              <a:rPr lang="en-GB" sz="2800" b="1" dirty="0" smtClean="0">
                <a:latin typeface="Arial" charset="0"/>
                <a:cs typeface="Arial" charset="0"/>
              </a:rPr>
              <a:t>Programme Structure</a:t>
            </a:r>
          </a:p>
        </p:txBody>
      </p:sp>
      <p:sp>
        <p:nvSpPr>
          <p:cNvPr id="6" name="Slide Number Placeholder 4"/>
          <p:cNvSpPr>
            <a:spLocks noGrp="1"/>
          </p:cNvSpPr>
          <p:nvPr>
            <p:ph type="sldNum" sz="quarter" idx="4294967295"/>
          </p:nvPr>
        </p:nvSpPr>
        <p:spPr bwMode="auto">
          <a:xfrm>
            <a:off x="238125" y="6310313"/>
            <a:ext cx="300038" cy="1793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4BF222A-E2A9-465A-9F1A-30D378B48A4D}" type="slidenum">
              <a:rPr lang="en-GB" b="0" smtClean="0">
                <a:solidFill>
                  <a:schemeClr val="bg1">
                    <a:lumMod val="50000"/>
                  </a:schemeClr>
                </a:solidFill>
                <a:cs typeface="Arial" charset="0"/>
              </a:rPr>
              <a:pPr eaLnBrk="1" fontAlgn="base" hangingPunct="1">
                <a:spcBef>
                  <a:spcPct val="0"/>
                </a:spcBef>
                <a:spcAft>
                  <a:spcPct val="0"/>
                </a:spcAft>
              </a:pPr>
              <a:t>9</a:t>
            </a:fld>
            <a:endParaRPr lang="en-GB" b="0" smtClean="0">
              <a:solidFill>
                <a:schemeClr val="bg1">
                  <a:lumMod val="50000"/>
                </a:schemeClr>
              </a:solidFill>
              <a:cs typeface="Arial" charset="0"/>
            </a:endParaRPr>
          </a:p>
        </p:txBody>
      </p:sp>
      <p:sp>
        <p:nvSpPr>
          <p:cNvPr id="63" name="Rounded Rectangle 62"/>
          <p:cNvSpPr/>
          <p:nvPr/>
        </p:nvSpPr>
        <p:spPr>
          <a:xfrm>
            <a:off x="1532122" y="4148918"/>
            <a:ext cx="1874108" cy="627798"/>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Quality Assurance</a:t>
            </a:r>
            <a:endParaRPr lang="en-GB" b="1" dirty="0"/>
          </a:p>
        </p:txBody>
      </p:sp>
      <p:sp>
        <p:nvSpPr>
          <p:cNvPr id="55" name="Rounded Rectangle 54"/>
          <p:cNvSpPr/>
          <p:nvPr/>
        </p:nvSpPr>
        <p:spPr>
          <a:xfrm>
            <a:off x="1351721" y="2934269"/>
            <a:ext cx="2070433" cy="1009933"/>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Medical </a:t>
            </a:r>
            <a:r>
              <a:rPr lang="en-GB" sz="2400" b="1" dirty="0" smtClean="0"/>
              <a:t>Appraisal</a:t>
            </a:r>
            <a:endParaRPr lang="en-GB" sz="2400" b="1" dirty="0"/>
          </a:p>
        </p:txBody>
      </p:sp>
      <p:sp>
        <p:nvSpPr>
          <p:cNvPr id="56" name="Rectangle 55"/>
          <p:cNvSpPr/>
          <p:nvPr/>
        </p:nvSpPr>
        <p:spPr>
          <a:xfrm>
            <a:off x="3406222" y="2934269"/>
            <a:ext cx="5536686" cy="100993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rgbClr val="000000"/>
                </a:solidFill>
                <a:cs typeface="Arial" charset="0"/>
              </a:rPr>
              <a:t>To develop policies, guidance and templates which continuously improve the quality and consistency of appraisals.</a:t>
            </a:r>
            <a:endParaRPr lang="en-GB" sz="2000" b="1" dirty="0">
              <a:solidFill>
                <a:srgbClr val="000000"/>
              </a:solidFill>
              <a:cs typeface="Arial" charset="0"/>
            </a:endParaRPr>
          </a:p>
        </p:txBody>
      </p:sp>
      <p:sp>
        <p:nvSpPr>
          <p:cNvPr id="64" name="Rectangle 63"/>
          <p:cNvSpPr/>
          <p:nvPr/>
        </p:nvSpPr>
        <p:spPr>
          <a:xfrm>
            <a:off x="3416257" y="4148917"/>
            <a:ext cx="5563970" cy="62779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GB" dirty="0" smtClean="0">
                <a:solidFill>
                  <a:schemeClr val="tx1"/>
                </a:solidFill>
              </a:rPr>
              <a:t>Framework giving assurance that designated bodies are complying with the RO regulations</a:t>
            </a:r>
            <a:endParaRPr lang="en-GB" b="1" dirty="0">
              <a:solidFill>
                <a:schemeClr val="tx1"/>
              </a:solidFill>
              <a:cs typeface="Arial" charset="0"/>
            </a:endParaRPr>
          </a:p>
        </p:txBody>
      </p:sp>
      <p:sp>
        <p:nvSpPr>
          <p:cNvPr id="68" name="Rounded Rectangle 67"/>
          <p:cNvSpPr/>
          <p:nvPr/>
        </p:nvSpPr>
        <p:spPr>
          <a:xfrm>
            <a:off x="1532122" y="1944484"/>
            <a:ext cx="1874099" cy="83837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Information Management &amp; Technology</a:t>
            </a:r>
            <a:endParaRPr lang="en-GB" b="1" dirty="0"/>
          </a:p>
        </p:txBody>
      </p:sp>
      <p:sp>
        <p:nvSpPr>
          <p:cNvPr id="69" name="Rectangle 68"/>
          <p:cNvSpPr/>
          <p:nvPr/>
        </p:nvSpPr>
        <p:spPr>
          <a:xfrm>
            <a:off x="3416243" y="1958132"/>
            <a:ext cx="5526664" cy="82296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eaLnBrk="1" hangingPunct="1">
              <a:lnSpc>
                <a:spcPct val="100000"/>
              </a:lnSpc>
              <a:spcBef>
                <a:spcPts val="0"/>
              </a:spcBef>
            </a:pPr>
            <a:r>
              <a:rPr lang="en-GB" dirty="0">
                <a:solidFill>
                  <a:srgbClr val="000000"/>
                </a:solidFill>
                <a:cs typeface="Arial" charset="0"/>
              </a:rPr>
              <a:t>To </a:t>
            </a:r>
            <a:r>
              <a:rPr lang="en-GB" dirty="0" smtClean="0">
                <a:solidFill>
                  <a:srgbClr val="000000"/>
                </a:solidFill>
                <a:cs typeface="Arial" charset="0"/>
              </a:rPr>
              <a:t>select and develop an information </a:t>
            </a:r>
            <a:r>
              <a:rPr lang="en-GB" dirty="0">
                <a:solidFill>
                  <a:srgbClr val="000000"/>
                </a:solidFill>
                <a:cs typeface="Arial" charset="0"/>
              </a:rPr>
              <a:t>management </a:t>
            </a:r>
            <a:r>
              <a:rPr lang="en-GB" dirty="0" smtClean="0">
                <a:solidFill>
                  <a:srgbClr val="000000"/>
                </a:solidFill>
                <a:cs typeface="Arial" charset="0"/>
              </a:rPr>
              <a:t>tool to </a:t>
            </a:r>
            <a:r>
              <a:rPr lang="en-GB" dirty="0">
                <a:solidFill>
                  <a:srgbClr val="000000"/>
                </a:solidFill>
                <a:cs typeface="Arial" charset="0"/>
              </a:rPr>
              <a:t>support NHS England responsible officers in the execution of their revalidation responsibilities.</a:t>
            </a:r>
          </a:p>
        </p:txBody>
      </p:sp>
      <p:sp>
        <p:nvSpPr>
          <p:cNvPr id="70" name="Rounded Rectangle 69"/>
          <p:cNvSpPr/>
          <p:nvPr/>
        </p:nvSpPr>
        <p:spPr>
          <a:xfrm>
            <a:off x="1532122" y="5218258"/>
            <a:ext cx="1874113" cy="59894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Business Planning</a:t>
            </a:r>
            <a:endParaRPr lang="en-GB" b="1" dirty="0"/>
          </a:p>
        </p:txBody>
      </p:sp>
      <p:sp>
        <p:nvSpPr>
          <p:cNvPr id="71" name="Rectangle 70"/>
          <p:cNvSpPr/>
          <p:nvPr/>
        </p:nvSpPr>
        <p:spPr>
          <a:xfrm>
            <a:off x="3416243" y="5218258"/>
            <a:ext cx="5563983" cy="59894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cs typeface="Arial" charset="0"/>
              </a:rPr>
              <a:t>To ensure that adequate resources, plans and funding is in place for 2014/15 &amp; 2015/16</a:t>
            </a:r>
            <a:endParaRPr lang="en-GB" dirty="0">
              <a:solidFill>
                <a:schemeClr val="tx1"/>
              </a:solidFill>
              <a:cs typeface="Arial" charset="0"/>
            </a:endParaRPr>
          </a:p>
        </p:txBody>
      </p:sp>
      <p:sp>
        <p:nvSpPr>
          <p:cNvPr id="72" name="Rounded Rectangle 71"/>
          <p:cNvSpPr/>
          <p:nvPr/>
        </p:nvSpPr>
        <p:spPr>
          <a:xfrm>
            <a:off x="1532122" y="1105471"/>
            <a:ext cx="1874112" cy="61415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Responding to Concerns</a:t>
            </a:r>
            <a:endParaRPr lang="en-GB" b="1" dirty="0"/>
          </a:p>
        </p:txBody>
      </p:sp>
      <p:sp>
        <p:nvSpPr>
          <p:cNvPr id="73" name="Rectangle 72"/>
          <p:cNvSpPr/>
          <p:nvPr/>
        </p:nvSpPr>
        <p:spPr>
          <a:xfrm>
            <a:off x="3416258" y="1105472"/>
            <a:ext cx="5526649" cy="61415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cs typeface="Arial" charset="0"/>
              </a:rPr>
              <a:t>Unified </a:t>
            </a:r>
            <a:r>
              <a:rPr lang="en-GB" dirty="0">
                <a:solidFill>
                  <a:schemeClr val="tx1"/>
                </a:solidFill>
                <a:cs typeface="Arial" charset="0"/>
              </a:rPr>
              <a:t>policy and </a:t>
            </a:r>
            <a:r>
              <a:rPr lang="en-GB" dirty="0" smtClean="0">
                <a:solidFill>
                  <a:schemeClr val="tx1"/>
                </a:solidFill>
                <a:cs typeface="Arial" charset="0"/>
              </a:rPr>
              <a:t>standardised approach for </a:t>
            </a:r>
            <a:r>
              <a:rPr lang="en-GB" dirty="0">
                <a:solidFill>
                  <a:schemeClr val="tx1"/>
                </a:solidFill>
                <a:cs typeface="Arial" charset="0"/>
              </a:rPr>
              <a:t>responding to </a:t>
            </a:r>
            <a:r>
              <a:rPr lang="en-GB" dirty="0" smtClean="0">
                <a:solidFill>
                  <a:schemeClr val="tx1"/>
                </a:solidFill>
                <a:cs typeface="Arial" charset="0"/>
              </a:rPr>
              <a:t>concerns (including remediation)</a:t>
            </a:r>
            <a:endParaRPr lang="en-GB" dirty="0">
              <a:solidFill>
                <a:schemeClr val="tx1"/>
              </a:solidFill>
              <a:cs typeface="Arial" charset="0"/>
            </a:endParaRPr>
          </a:p>
        </p:txBody>
      </p:sp>
      <p:sp>
        <p:nvSpPr>
          <p:cNvPr id="74" name="Rounded Rectangle 73"/>
          <p:cNvSpPr/>
          <p:nvPr/>
        </p:nvSpPr>
        <p:spPr>
          <a:xfrm rot="16200000">
            <a:off x="-1540659" y="3200759"/>
            <a:ext cx="4790801" cy="63315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Programme Management Office</a:t>
            </a:r>
            <a:endParaRPr lang="en-GB" b="1" dirty="0"/>
          </a:p>
        </p:txBody>
      </p:sp>
      <p:cxnSp>
        <p:nvCxnSpPr>
          <p:cNvPr id="87" name="Straight Connector 86"/>
          <p:cNvCxnSpPr>
            <a:stCxn id="72" idx="1"/>
          </p:cNvCxnSpPr>
          <p:nvPr/>
        </p:nvCxnSpPr>
        <p:spPr>
          <a:xfrm flipH="1" flipV="1">
            <a:off x="1171322" y="1412546"/>
            <a:ext cx="360800" cy="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68" idx="1"/>
          </p:cNvCxnSpPr>
          <p:nvPr/>
        </p:nvCxnSpPr>
        <p:spPr>
          <a:xfrm flipH="1">
            <a:off x="1171322" y="2363670"/>
            <a:ext cx="360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1171322" y="4449169"/>
            <a:ext cx="3608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70" idx="1"/>
          </p:cNvCxnSpPr>
          <p:nvPr/>
        </p:nvCxnSpPr>
        <p:spPr>
          <a:xfrm flipH="1">
            <a:off x="1171320" y="5517730"/>
            <a:ext cx="36080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H="1" flipV="1">
            <a:off x="1064525" y="3352313"/>
            <a:ext cx="467597" cy="665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08" name="Rectangle 107"/>
          <p:cNvSpPr/>
          <p:nvPr/>
        </p:nvSpPr>
        <p:spPr>
          <a:xfrm>
            <a:off x="2268667" y="6096964"/>
            <a:ext cx="4611296" cy="291162"/>
          </a:xfrm>
          <a:prstGeom prst="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lumMod val="50000"/>
                  </a:schemeClr>
                </a:solidFill>
                <a:latin typeface="Arial" charset="0"/>
                <a:cs typeface="Arial" charset="0"/>
              </a:rPr>
              <a:t>Stakeholder Engagement and Communications</a:t>
            </a:r>
            <a:endParaRPr lang="en-GB" sz="1600" dirty="0">
              <a:solidFill>
                <a:schemeClr val="bg1">
                  <a:lumMod val="50000"/>
                </a:schemeClr>
              </a:solidFill>
            </a:endParaRPr>
          </a:p>
        </p:txBody>
      </p:sp>
      <p:cxnSp>
        <p:nvCxnSpPr>
          <p:cNvPr id="5130" name="Elbow Connector 5129"/>
          <p:cNvCxnSpPr>
            <a:stCxn id="74" idx="1"/>
          </p:cNvCxnSpPr>
          <p:nvPr/>
        </p:nvCxnSpPr>
        <p:spPr>
          <a:xfrm rot="16200000" flipH="1">
            <a:off x="1437745" y="5329734"/>
            <a:ext cx="247918" cy="1413925"/>
          </a:xfrm>
          <a:prstGeom prst="bentConnector2">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2268666" y="6394945"/>
            <a:ext cx="4611297" cy="291162"/>
          </a:xfrm>
          <a:prstGeom prst="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bg1">
                    <a:lumMod val="50000"/>
                  </a:schemeClr>
                </a:solidFill>
                <a:latin typeface="Arial" charset="0"/>
                <a:cs typeface="Arial" charset="0"/>
              </a:rPr>
              <a:t>Benefits Realisation Plan</a:t>
            </a:r>
            <a:endParaRPr lang="en-GB" sz="1600" dirty="0">
              <a:solidFill>
                <a:schemeClr val="bg1">
                  <a:lumMod val="50000"/>
                </a:schemeClr>
              </a:solidFill>
            </a:endParaRPr>
          </a:p>
        </p:txBody>
      </p:sp>
      <p:cxnSp>
        <p:nvCxnSpPr>
          <p:cNvPr id="38" name="Elbow Connector 37"/>
          <p:cNvCxnSpPr>
            <a:stCxn id="74" idx="1"/>
            <a:endCxn id="25" idx="1"/>
          </p:cNvCxnSpPr>
          <p:nvPr/>
        </p:nvCxnSpPr>
        <p:spPr>
          <a:xfrm rot="16200000" flipH="1">
            <a:off x="1247810" y="5519670"/>
            <a:ext cx="627788" cy="1413924"/>
          </a:xfrm>
          <a:prstGeom prst="bentConnector2">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GB" smtClean="0"/>
              <a:t>NHS | www.england.nhs.uk.revalidation | [23 April 2014]</a:t>
            </a:r>
            <a:endParaRPr lang="en-GB" dirty="0"/>
          </a:p>
        </p:txBody>
      </p:sp>
    </p:spTree>
    <p:extLst>
      <p:ext uri="{BB962C8B-B14F-4D97-AF65-F5344CB8AC3E}">
        <p14:creationId xmlns:p14="http://schemas.microsoft.com/office/powerpoint/2010/main" val="2245037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NHS CB Presentation (Screen 4x3)</Template>
  <TotalTime>5813</TotalTime>
  <Words>1794</Words>
  <Application>Microsoft Office PowerPoint</Application>
  <PresentationFormat>On-screen Show (4:3)</PresentationFormat>
  <Paragraphs>309</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NHS CB Presentation (Screen 4x3)</vt:lpstr>
      <vt:lpstr>Appraisal update NHS England (Severn)</vt:lpstr>
      <vt:lpstr>PowerPoint Presentation</vt:lpstr>
      <vt:lpstr>PowerPoint Presentation</vt:lpstr>
      <vt:lpstr>PowerPoint Presentation</vt:lpstr>
      <vt:lpstr>PowerPoint Presentation</vt:lpstr>
      <vt:lpstr>PowerPoint Presentation</vt:lpstr>
      <vt:lpstr>PowerPoint Presentation</vt:lpstr>
      <vt:lpstr>Programme Structure</vt:lpstr>
      <vt:lpstr>Programme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Framework for Quality Assurance (FQA)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heading</dc:title>
  <dc:creator>Claire McGinley</dc:creator>
  <cp:lastModifiedBy>Kelly Mclean (Health Education South West)</cp:lastModifiedBy>
  <cp:revision>313</cp:revision>
  <cp:lastPrinted>2013-05-07T12:35:54Z</cp:lastPrinted>
  <dcterms:created xsi:type="dcterms:W3CDTF">2011-12-06T15:33:50Z</dcterms:created>
  <dcterms:modified xsi:type="dcterms:W3CDTF">2014-05-08T09:32:42Z</dcterms:modified>
</cp:coreProperties>
</file>